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2"/>
  </p:notesMasterIdLst>
  <p:handoutMasterIdLst>
    <p:handoutMasterId r:id="rId43"/>
  </p:handoutMasterIdLst>
  <p:sldIdLst>
    <p:sldId id="277" r:id="rId2"/>
    <p:sldId id="283" r:id="rId3"/>
    <p:sldId id="257" r:id="rId4"/>
    <p:sldId id="274" r:id="rId5"/>
    <p:sldId id="258" r:id="rId6"/>
    <p:sldId id="273" r:id="rId7"/>
    <p:sldId id="259" r:id="rId8"/>
    <p:sldId id="260" r:id="rId9"/>
    <p:sldId id="280" r:id="rId10"/>
    <p:sldId id="262" r:id="rId11"/>
    <p:sldId id="278" r:id="rId12"/>
    <p:sldId id="300" r:id="rId13"/>
    <p:sldId id="263" r:id="rId14"/>
    <p:sldId id="296" r:id="rId15"/>
    <p:sldId id="279" r:id="rId16"/>
    <p:sldId id="267" r:id="rId17"/>
    <p:sldId id="284" r:id="rId18"/>
    <p:sldId id="310" r:id="rId19"/>
    <p:sldId id="311" r:id="rId20"/>
    <p:sldId id="312" r:id="rId21"/>
    <p:sldId id="313" r:id="rId22"/>
    <p:sldId id="314" r:id="rId23"/>
    <p:sldId id="271" r:id="rId24"/>
    <p:sldId id="307" r:id="rId25"/>
    <p:sldId id="289" r:id="rId26"/>
    <p:sldId id="286" r:id="rId27"/>
    <p:sldId id="288" r:id="rId28"/>
    <p:sldId id="309" r:id="rId29"/>
    <p:sldId id="297" r:id="rId30"/>
    <p:sldId id="287" r:id="rId31"/>
    <p:sldId id="291" r:id="rId32"/>
    <p:sldId id="294" r:id="rId33"/>
    <p:sldId id="295" r:id="rId34"/>
    <p:sldId id="292" r:id="rId35"/>
    <p:sldId id="282" r:id="rId36"/>
    <p:sldId id="299" r:id="rId37"/>
    <p:sldId id="298" r:id="rId38"/>
    <p:sldId id="301" r:id="rId39"/>
    <p:sldId id="261" r:id="rId40"/>
    <p:sldId id="302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388" autoAdjust="0"/>
    <p:restoredTop sz="94660"/>
  </p:normalViewPr>
  <p:slideViewPr>
    <p:cSldViewPr>
      <p:cViewPr varScale="1">
        <p:scale>
          <a:sx n="94" d="100"/>
          <a:sy n="94" d="100"/>
        </p:scale>
        <p:origin x="102" y="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3444"/>
    </p:cViewPr>
  </p:sorterViewPr>
  <p:notesViewPr>
    <p:cSldViewPr>
      <p:cViewPr varScale="1">
        <p:scale>
          <a:sx n="85" d="100"/>
          <a:sy n="85" d="100"/>
        </p:scale>
        <p:origin x="316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ads.bris.ac.uk\filestore\SSCM\Users\epgmm\George%20Mc%20Mahon\Teaching\ShortCourse\emAlgorithm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EM algorith</a:t>
            </a:r>
            <a:r>
              <a:rPr lang="en-GB" baseline="0"/>
              <a:t> phasing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'EM3'!$B$2</c:f>
              <c:strCache>
                <c:ptCount val="1"/>
                <c:pt idx="0">
                  <c:v>AACA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yVal>
            <c:numRef>
              <c:f>'EM3'!$C$2:$C$11</c:f>
              <c:numCache>
                <c:formatCode>General</c:formatCode>
                <c:ptCount val="10"/>
                <c:pt idx="0">
                  <c:v>0.15</c:v>
                </c:pt>
                <c:pt idx="1">
                  <c:v>0.21000000000000002</c:v>
                </c:pt>
                <c:pt idx="2">
                  <c:v>0.246</c:v>
                </c:pt>
                <c:pt idx="3">
                  <c:v>0.2676</c:v>
                </c:pt>
                <c:pt idx="4">
                  <c:v>0.28055999999999998</c:v>
                </c:pt>
                <c:pt idx="5">
                  <c:v>0.28833599999999998</c:v>
                </c:pt>
                <c:pt idx="6">
                  <c:v>0.29300159999999997</c:v>
                </c:pt>
                <c:pt idx="7">
                  <c:v>0.29580096</c:v>
                </c:pt>
                <c:pt idx="8">
                  <c:v>0.297480576</c:v>
                </c:pt>
                <c:pt idx="9">
                  <c:v>0.29848834559999998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'EM3'!$B$12</c:f>
              <c:strCache>
                <c:ptCount val="1"/>
                <c:pt idx="0">
                  <c:v>AACT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yVal>
            <c:numRef>
              <c:f>'EM3'!$C$12:$C$21</c:f>
              <c:numCache>
                <c:formatCode>General</c:formatCode>
                <c:ptCount val="10"/>
                <c:pt idx="0">
                  <c:v>0.15</c:v>
                </c:pt>
                <c:pt idx="1">
                  <c:v>0.09</c:v>
                </c:pt>
                <c:pt idx="2">
                  <c:v>5.3999999999999999E-2</c:v>
                </c:pt>
                <c:pt idx="3">
                  <c:v>3.2399999999999998E-2</c:v>
                </c:pt>
                <c:pt idx="4">
                  <c:v>1.9439999999999999E-2</c:v>
                </c:pt>
                <c:pt idx="5">
                  <c:v>1.1663999999999999E-2</c:v>
                </c:pt>
                <c:pt idx="6">
                  <c:v>6.9983999999999992E-3</c:v>
                </c:pt>
                <c:pt idx="7">
                  <c:v>4.1990400000000002E-3</c:v>
                </c:pt>
                <c:pt idx="8">
                  <c:v>2.5194240000000001E-3</c:v>
                </c:pt>
                <c:pt idx="9">
                  <c:v>1.5116544E-3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'EM3'!$B$22</c:f>
              <c:strCache>
                <c:ptCount val="1"/>
                <c:pt idx="0">
                  <c:v>AGCA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yVal>
            <c:numRef>
              <c:f>'EM3'!$C$22:$C$31</c:f>
              <c:numCache>
                <c:formatCode>General</c:formatCode>
                <c:ptCount val="10"/>
                <c:pt idx="0">
                  <c:v>0.15</c:v>
                </c:pt>
                <c:pt idx="1">
                  <c:v>0.09</c:v>
                </c:pt>
                <c:pt idx="2">
                  <c:v>5.3999999999999999E-2</c:v>
                </c:pt>
                <c:pt idx="3">
                  <c:v>3.2399999999999998E-2</c:v>
                </c:pt>
                <c:pt idx="4">
                  <c:v>1.9439999999999999E-2</c:v>
                </c:pt>
                <c:pt idx="5">
                  <c:v>1.1663999999999999E-2</c:v>
                </c:pt>
                <c:pt idx="6">
                  <c:v>6.9983999999999992E-3</c:v>
                </c:pt>
                <c:pt idx="7">
                  <c:v>4.1990400000000002E-3</c:v>
                </c:pt>
                <c:pt idx="8">
                  <c:v>2.5194240000000001E-3</c:v>
                </c:pt>
                <c:pt idx="9">
                  <c:v>1.5116544E-3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'EM3'!$B$32</c:f>
              <c:strCache>
                <c:ptCount val="1"/>
                <c:pt idx="0">
                  <c:v>AGCT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yVal>
            <c:numRef>
              <c:f>'EM3'!$C$32:$C$41</c:f>
              <c:numCache>
                <c:formatCode>General</c:formatCode>
                <c:ptCount val="10"/>
                <c:pt idx="0">
                  <c:v>0.55000000000000004</c:v>
                </c:pt>
                <c:pt idx="1">
                  <c:v>0.55000000000000004</c:v>
                </c:pt>
                <c:pt idx="2">
                  <c:v>0.6100000000000001</c:v>
                </c:pt>
                <c:pt idx="3">
                  <c:v>0.6100000000000001</c:v>
                </c:pt>
                <c:pt idx="4">
                  <c:v>0.64600000000000002</c:v>
                </c:pt>
                <c:pt idx="5">
                  <c:v>0.64600000000000002</c:v>
                </c:pt>
                <c:pt idx="6">
                  <c:v>0.66759999999999997</c:v>
                </c:pt>
                <c:pt idx="7">
                  <c:v>0.66759999999999997</c:v>
                </c:pt>
                <c:pt idx="8">
                  <c:v>0.68056000000000005</c:v>
                </c:pt>
                <c:pt idx="9">
                  <c:v>0.68056000000000005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75211264"/>
        <c:axId val="575211656"/>
      </c:scatterChart>
      <c:valAx>
        <c:axId val="5752112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Iteration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5211656"/>
        <c:crosses val="autoZero"/>
        <c:crossBetween val="midCat"/>
      </c:valAx>
      <c:valAx>
        <c:axId val="575211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Haplotype</a:t>
                </a:r>
                <a:r>
                  <a:rPr lang="en-GB" baseline="0"/>
                  <a:t> frequency</a:t>
                </a:r>
                <a:endParaRPr lang="en-GB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521126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8DB91-EB62-432C-8AC7-371180871620}" type="datetimeFigureOut">
              <a:rPr lang="en-GB" smtClean="0"/>
              <a:t>21/03/2016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AEEB3-9FE1-4B92-84C5-0EBD80755B7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8036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8357A-9623-478C-BC76-C27C66E4A384}" type="datetimeFigureOut">
              <a:rPr lang="en-GB" smtClean="0"/>
              <a:t>21/03/2016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A53ED-1863-4013-8478-A8A2660E5C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445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6465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1965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4A53ED-1863-4013-8478-A8A2660E5CE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814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5DD4FBC-2689-4564-9F45-81E2A16D70C9}" type="datetime1">
              <a:rPr lang="en-GB" smtClean="0"/>
              <a:pPr/>
              <a:t>21/03/2016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Imputation: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ABF1E08-0724-4660-9A2F-A55DAF849442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413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BD92A-3C3E-402C-82E6-7D2BBC372D6A}" type="datetime1">
              <a:rPr lang="en-GB" smtClean="0"/>
              <a:t>21/03/2016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Imputation: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0043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3E50-79B8-40D5-A7F7-91DE9175E8EE}" type="datetime1">
              <a:rPr lang="en-GB" smtClean="0"/>
              <a:t>21/03/2016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Imputation: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7699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D8A3DED-ED51-44F7-9F42-629BF14FE2CD}" type="datetime1">
              <a:rPr lang="en-GB" smtClean="0"/>
              <a:pPr/>
              <a:t>21/03/2016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Imputation: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ABF1E08-0724-4660-9A2F-A55DAF84944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1296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44493F7-9D30-45C4-8EEF-9FD842C62892}" type="datetime1">
              <a:rPr lang="en-GB" smtClean="0"/>
              <a:pPr/>
              <a:t>21/03/2016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Imputation: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ABF1E08-0724-4660-9A2F-A55DAF849442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7745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FDFCA-6121-4C32-BB34-947D5E895B19}" type="datetime1">
              <a:rPr lang="en-GB" smtClean="0"/>
              <a:t>21/03/2016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Imputation: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861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0C4-B00C-4954-9693-B1510B91CF5C}" type="datetime1">
              <a:rPr lang="en-GB" smtClean="0"/>
              <a:t>21/03/2016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Imputation: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770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683B8-2C27-4E2C-A1ED-09DCF5145AEC}" type="datetime1">
              <a:rPr lang="en-GB" smtClean="0"/>
              <a:t>21/03/2016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Imputation: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236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CDAE644-ABD4-4A97-9762-5E68352560FE}" type="datetime1">
              <a:rPr lang="en-GB" smtClean="0"/>
              <a:pPr/>
              <a:t>21/03/2016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Imputation: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ABF1E08-0724-4660-9A2F-A55DAF84944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641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26BC3446-BC4B-47DF-9721-997FDE0F75F8}" type="datetime1">
              <a:rPr lang="en-GB" smtClean="0"/>
              <a:t>21/03/2016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GB" smtClean="0"/>
              <a:t>Imputation: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ABF1E08-0724-4660-9A2F-A55DAF84944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8194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D7D5B14-2AE8-46E7-9CFB-77E3385864E0}" type="datetime1">
              <a:rPr lang="en-GB" smtClean="0"/>
              <a:pPr/>
              <a:t>21/03/2016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Imputation: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ABF1E08-0724-4660-9A2F-A55DAF849442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5343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123335A-CA4A-4DC5-AFA2-2379233D70FF}" type="datetime1">
              <a:rPr lang="en-GB" smtClean="0"/>
              <a:t>21/03/2016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Imputation: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ABF1E08-0724-4660-9A2F-A55DAF849442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607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2670048"/>
          </a:xfrm>
        </p:spPr>
        <p:txBody>
          <a:bodyPr>
            <a:normAutofit/>
          </a:bodyPr>
          <a:lstStyle/>
          <a:p>
            <a:r>
              <a:rPr lang="en-GB" sz="6600" dirty="0" smtClean="0"/>
              <a:t>SSCM Short Course in Genetic Epidemiology 18 </a:t>
            </a:r>
            <a:r>
              <a:rPr lang="en-GB" sz="6600" smtClean="0"/>
              <a:t>– 22 </a:t>
            </a:r>
            <a:r>
              <a:rPr lang="en-GB" sz="6600" dirty="0" smtClean="0"/>
              <a:t>April 2016</a:t>
            </a:r>
            <a:endParaRPr lang="en-GB" sz="66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5400" dirty="0" smtClean="0"/>
              <a:t>Imputation: enrichment of </a:t>
            </a:r>
            <a:r>
              <a:rPr lang="en-US" sz="5400" dirty="0"/>
              <a:t>SNP arrays </a:t>
            </a:r>
            <a:r>
              <a:rPr lang="en-US" sz="5400" dirty="0" smtClean="0"/>
              <a:t>using Next generation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1</a:t>
            </a:fld>
            <a:endParaRPr lang="en-GB"/>
          </a:p>
        </p:txBody>
      </p:sp>
      <p:grpSp>
        <p:nvGrpSpPr>
          <p:cNvPr id="7" name="Group 6"/>
          <p:cNvGrpSpPr/>
          <p:nvPr/>
        </p:nvGrpSpPr>
        <p:grpSpPr>
          <a:xfrm>
            <a:off x="7308304" y="215579"/>
            <a:ext cx="1550959" cy="536896"/>
            <a:chOff x="0" y="0"/>
            <a:chExt cx="1468443" cy="488950"/>
          </a:xfrm>
        </p:grpSpPr>
        <p:sp>
          <p:nvSpPr>
            <p:cNvPr id="8" name="Rounded Rectangle 7"/>
            <p:cNvSpPr/>
            <p:nvPr/>
          </p:nvSpPr>
          <p:spPr>
            <a:xfrm>
              <a:off x="0" y="0"/>
              <a:ext cx="1468443" cy="488950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0"/>
                </a:spcAft>
              </a:pPr>
              <a:r>
                <a:rPr lang="en-GB" sz="120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 </a:t>
              </a:r>
              <a:endParaRPr lang="en-GB" sz="1200">
                <a:effectLst/>
                <a:latin typeface="Arial" panose="020B0604020202020204" pitchFamily="34" charset="0"/>
                <a:ea typeface="Cambria" panose="02040503050406030204" pitchFamily="18" charset="0"/>
              </a:endParaRPr>
            </a:p>
          </p:txBody>
        </p:sp>
        <p:pic>
          <p:nvPicPr>
            <p:cNvPr id="9" name="Picture 8" descr="whitelogo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59" y="54910"/>
              <a:ext cx="1292353" cy="373412"/>
            </a:xfrm>
            <a:prstGeom prst="rect">
              <a:avLst/>
            </a:prstGeom>
          </p:spPr>
        </p:pic>
      </p:grpSp>
      <p:sp>
        <p:nvSpPr>
          <p:cNvPr id="3" name="TextBox 2"/>
          <p:cNvSpPr txBox="1"/>
          <p:nvPr/>
        </p:nvSpPr>
        <p:spPr>
          <a:xfrm>
            <a:off x="822960" y="5598621"/>
            <a:ext cx="4680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Tutor: George Mc Mahon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Email: epgmm@bristol.ac.uk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34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B. Fine-map association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Can increase the accuracy of the causal variant by identifying the marker that is most strongly associated out of directly genotyped and imputed markers.</a:t>
            </a:r>
          </a:p>
          <a:p>
            <a:pPr lvl="1"/>
            <a:r>
              <a:rPr lang="en-GB" dirty="0" smtClean="0"/>
              <a:t>Increasing the number </a:t>
            </a:r>
            <a:r>
              <a:rPr lang="en-GB" dirty="0"/>
              <a:t>of m</a:t>
            </a:r>
            <a:r>
              <a:rPr lang="en-GB" dirty="0" smtClean="0"/>
              <a:t>arkers can help reduce the size of the region where an association signal is located (among other factors such as linkage disequilibrium and recombination rates)</a:t>
            </a:r>
          </a:p>
          <a:p>
            <a:pPr lvl="1"/>
            <a:r>
              <a:rPr lang="en-GB" dirty="0"/>
              <a:t>L</a:t>
            </a:r>
            <a:r>
              <a:rPr lang="en-GB" dirty="0" smtClean="0"/>
              <a:t>inkage studies typically used 500 markers evenly spaced throughout the genome and identified regions that could contain hundreds of genes while genome-wide association studies, which use millions of markers identify smaller regions, typically 500 kb in size</a:t>
            </a:r>
          </a:p>
          <a:p>
            <a:pPr lvl="1"/>
            <a:r>
              <a:rPr lang="en-GB" dirty="0" smtClean="0"/>
              <a:t>Imputation can help to pinpoint the location of the causal variant within this small region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10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501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508577"/>
          </a:xfrm>
        </p:spPr>
        <p:txBody>
          <a:bodyPr/>
          <a:lstStyle/>
          <a:p>
            <a:r>
              <a:rPr lang="en-GB" dirty="0"/>
              <a:t>Fine-map association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>
          <a:noFill/>
        </p:spPr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822959" y="5583497"/>
            <a:ext cx="7589520" cy="91788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Wellcome</a:t>
            </a:r>
            <a:r>
              <a:rPr lang="en-US" sz="1600" dirty="0"/>
              <a:t> Trust Case Control Consortium (WTCCC) Phase I genotype data </a:t>
            </a:r>
            <a:r>
              <a:rPr lang="en-US" sz="1600" dirty="0" smtClean="0"/>
              <a:t>was re-analyzed after imputation using the </a:t>
            </a:r>
            <a:r>
              <a:rPr lang="en-US" sz="1600" dirty="0"/>
              <a:t>1000 genomes as </a:t>
            </a:r>
            <a:r>
              <a:rPr lang="en-US" sz="1600" dirty="0" smtClean="0"/>
              <a:t>reference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Identifies two “new” associations which were already confirmed in other studies</a:t>
            </a:r>
            <a:endParaRPr lang="en-GB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11</a:t>
            </a:fld>
            <a:endParaRPr lang="en-GB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524328" y="4653135"/>
            <a:ext cx="17045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rgbClr val="404040"/>
                </a:solidFill>
              </a:rPr>
              <a:t>(Huang et al., 2012)</a:t>
            </a:r>
            <a:endParaRPr lang="en-GB" sz="1200" dirty="0">
              <a:solidFill>
                <a:srgbClr val="40404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187624" y="70447"/>
            <a:ext cx="7173824" cy="4859687"/>
            <a:chOff x="985094" y="70447"/>
            <a:chExt cx="7173824" cy="485968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2"/>
            <a:srcRect l="20763" t="12080" r="49980" b="56210"/>
            <a:stretch/>
          </p:blipFill>
          <p:spPr>
            <a:xfrm>
              <a:off x="985094" y="70447"/>
              <a:ext cx="7173824" cy="4859687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3851920" y="548680"/>
              <a:ext cx="1080120" cy="1440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823552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583497"/>
            <a:ext cx="7589520" cy="9178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Wellcome</a:t>
            </a:r>
            <a:r>
              <a:rPr lang="en-US" sz="1600" dirty="0"/>
              <a:t> Trust Case Control Consortium (WTCCC) Phase I genotype data was re-analyzed after imputation using the 1000 genomes as reference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Identifies two “new” associations which were already confirmed in other studies</a:t>
            </a:r>
            <a:endParaRPr lang="en-GB" sz="1600" dirty="0"/>
          </a:p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Imputation: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pPr/>
              <a:t>12</a:t>
            </a:fld>
            <a:endParaRPr lang="en-GB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0585" t="44319" r="50001" b="24183"/>
          <a:stretch/>
        </p:blipFill>
        <p:spPr>
          <a:xfrm>
            <a:off x="1367195" y="134253"/>
            <a:ext cx="6585713" cy="4407855"/>
          </a:xfrm>
          <a:prstGeom prst="rect">
            <a:avLst/>
          </a:prstGeom>
        </p:spPr>
      </p:pic>
      <p:sp>
        <p:nvSpPr>
          <p:cNvPr id="8" name="Title 5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508577"/>
          </a:xfrm>
        </p:spPr>
        <p:txBody>
          <a:bodyPr/>
          <a:lstStyle/>
          <a:p>
            <a:r>
              <a:rPr lang="en-GB" dirty="0"/>
              <a:t>Fine-map association</a:t>
            </a:r>
          </a:p>
        </p:txBody>
      </p:sp>
    </p:spTree>
    <p:extLst>
      <p:ext uri="{BB962C8B-B14F-4D97-AF65-F5344CB8AC3E}">
        <p14:creationId xmlns:p14="http://schemas.microsoft.com/office/powerpoint/2010/main" val="3990175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C. Meta-analysis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Genetic effect sizes in common diseases are typically moderate to small necessitating large sample sizes to obtain 80% power.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This level of sample size is typically too large for any one study.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Study must combine data in meta-analysis.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Imputation from a shared reference panel makes this easier by ensuring the there is a high degree of overlap in the variants tested in each study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13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895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Genetic effect sizes in common diseases</a:t>
            </a: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35825" t="34239" r="35825" b="33002"/>
          <a:stretch/>
        </p:blipFill>
        <p:spPr>
          <a:xfrm>
            <a:off x="1404838" y="174886"/>
            <a:ext cx="6336704" cy="4576507"/>
          </a:xfrm>
          <a:prstGeom prst="rect">
            <a:avLst/>
          </a:prstGeom>
        </p:spPr>
      </p:pic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</a:t>
            </a:r>
            <a:r>
              <a:rPr lang="en-US" sz="1600" dirty="0" smtClean="0"/>
              <a:t>dds </a:t>
            </a:r>
            <a:r>
              <a:rPr lang="en-US" sz="1600" dirty="0"/>
              <a:t>ratios for discrete traits by reported risk allele </a:t>
            </a:r>
            <a:r>
              <a:rPr lang="en-US" sz="1600" dirty="0" smtClean="0"/>
              <a:t>frequencies in the GWAS catalog by 2009</a:t>
            </a:r>
            <a:endParaRPr lang="en-GB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14</a:t>
            </a:fld>
            <a:endParaRPr lang="en-GB"/>
          </a:p>
        </p:txBody>
      </p:sp>
      <p:sp>
        <p:nvSpPr>
          <p:cNvPr id="10" name="TextBox 9"/>
          <p:cNvSpPr txBox="1"/>
          <p:nvPr/>
        </p:nvSpPr>
        <p:spPr>
          <a:xfrm>
            <a:off x="7425344" y="4652815"/>
            <a:ext cx="17075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rgbClr val="404040"/>
                </a:solidFill>
              </a:rPr>
              <a:t>(</a:t>
            </a:r>
            <a:r>
              <a:rPr lang="en-GB" sz="1200" dirty="0" err="1" smtClean="0">
                <a:solidFill>
                  <a:srgbClr val="404040"/>
                </a:solidFill>
              </a:rPr>
              <a:t>Hindorff</a:t>
            </a:r>
            <a:r>
              <a:rPr lang="en-GB" sz="1200" dirty="0" smtClean="0">
                <a:solidFill>
                  <a:srgbClr val="404040"/>
                </a:solidFill>
              </a:rPr>
              <a:t> et al., 2009)</a:t>
            </a:r>
            <a:endParaRPr lang="en-GB" sz="1200" dirty="0">
              <a:solidFill>
                <a:srgbClr val="404040"/>
              </a:solidFill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8905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22959" y="4973338"/>
            <a:ext cx="7589520" cy="514320"/>
          </a:xfrm>
        </p:spPr>
        <p:txBody>
          <a:bodyPr/>
          <a:lstStyle/>
          <a:p>
            <a:r>
              <a:rPr lang="en-GB" dirty="0" smtClean="0"/>
              <a:t>Meta-analysis</a:t>
            </a:r>
            <a:endParaRPr lang="en-GB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idx="1"/>
          </p:nvPr>
        </p:nvSpPr>
        <p:spPr>
          <a:noFill/>
        </p:spPr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822959" y="5487658"/>
            <a:ext cx="7589520" cy="1013726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A</a:t>
            </a:r>
            <a:r>
              <a:rPr lang="en-US" sz="1600" dirty="0"/>
              <a:t> meta-analysis of genome-wide association data in 31,211 participants of European ancestry from nine large </a:t>
            </a:r>
            <a:r>
              <a:rPr lang="en-US" sz="1600" dirty="0" smtClean="0"/>
              <a:t>studies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Studies used various DNA arrays to generate genotype data but all imputed to </a:t>
            </a:r>
            <a:r>
              <a:rPr lang="en-US" sz="1600" dirty="0" smtClean="0"/>
              <a:t>approximately </a:t>
            </a:r>
            <a:r>
              <a:rPr lang="en-US" sz="1600" dirty="0"/>
              <a:t>2.5 </a:t>
            </a:r>
            <a:r>
              <a:rPr lang="en-US" sz="1600" dirty="0" smtClean="0"/>
              <a:t>SNPs </a:t>
            </a:r>
            <a:r>
              <a:rPr lang="en-US" sz="1600" dirty="0"/>
              <a:t>described in the </a:t>
            </a:r>
            <a:r>
              <a:rPr lang="en-US" sz="1600" dirty="0" err="1" smtClean="0"/>
              <a:t>HapMap</a:t>
            </a:r>
            <a:r>
              <a:rPr lang="en-US" sz="1600" dirty="0" smtClean="0"/>
              <a:t>.</a:t>
            </a:r>
            <a:endParaRPr lang="en-GB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15</a:t>
            </a:fld>
            <a:endParaRPr lang="en-GB"/>
          </a:p>
        </p:txBody>
      </p:sp>
      <p:pic>
        <p:nvPicPr>
          <p:cNvPr id="2050" name="Picture 2" descr="Forest plots for plaque SNP associations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17034"/>
            <a:ext cx="7001112" cy="449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459786"/>
            <a:ext cx="6336704" cy="261689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7730449" y="4652815"/>
            <a:ext cx="14024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</a:t>
            </a:r>
            <a:r>
              <a:rPr lang="en-GB" sz="1200" dirty="0" err="1" smtClean="0"/>
              <a:t>Bis</a:t>
            </a:r>
            <a:r>
              <a:rPr lang="en-GB" sz="1200" dirty="0" smtClean="0"/>
              <a:t> et al., 2011)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92039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Phasing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Phase – the way in which alleles are associated together on a chromosome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Modern methods of imputation require genotype data to be in phase prior to imputation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Current large scale genotyping processes result in genotypes at each locus </a:t>
            </a:r>
            <a:r>
              <a:rPr lang="en-GB" dirty="0" err="1" smtClean="0"/>
              <a:t>e.g</a:t>
            </a:r>
            <a:r>
              <a:rPr lang="en-GB" dirty="0" smtClean="0"/>
              <a:t> SNP1 AA, AG or AG, SNP 2 TT, CT, CC, but no information about which alleles are associated together on a chromosome.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For example, subject A has genotypes AG and TC at these two sites. When these were in phase, they could have been A-T and G-C or A-C and G-T. This information is useful for current imputation methods.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16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Phasing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20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Phasing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1800" dirty="0" smtClean="0"/>
              <a:t>Haplotype block structure of human genome</a:t>
            </a:r>
            <a:endParaRPr lang="en-GB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17</a:t>
            </a:fld>
            <a:endParaRPr lang="en-GB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Phasing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228184" y="4673584"/>
            <a:ext cx="28692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(International </a:t>
            </a:r>
            <a:r>
              <a:rPr lang="en-GB" sz="1200" dirty="0" err="1" smtClean="0"/>
              <a:t>HapMap</a:t>
            </a:r>
            <a:r>
              <a:rPr lang="en-GB" sz="1200" dirty="0" smtClean="0"/>
              <a:t> Consortium, 2005)</a:t>
            </a:r>
            <a:endParaRPr lang="en-GB" sz="1200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idx="1"/>
          </p:nvPr>
        </p:nvSpPr>
        <p:spPr>
          <a:noFill/>
        </p:spPr>
      </p:sp>
      <p:grpSp>
        <p:nvGrpSpPr>
          <p:cNvPr id="9" name="Group 8"/>
          <p:cNvGrpSpPr/>
          <p:nvPr/>
        </p:nvGrpSpPr>
        <p:grpSpPr>
          <a:xfrm>
            <a:off x="285756" y="530595"/>
            <a:ext cx="8678732" cy="3186548"/>
            <a:chOff x="285756" y="530595"/>
            <a:chExt cx="8678732" cy="3186548"/>
          </a:xfrm>
        </p:grpSpPr>
        <p:pic>
          <p:nvPicPr>
            <p:cNvPr id="1026" name="Picture 2" descr="http://www.nature.com/nature/journal/v437/n7063/images/nature04226-f7.2.jpg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5307"/>
            <a:stretch/>
          </p:blipFill>
          <p:spPr bwMode="auto">
            <a:xfrm>
              <a:off x="285756" y="530595"/>
              <a:ext cx="8572500" cy="29820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8748464" y="2021612"/>
              <a:ext cx="216024" cy="16955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5126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SSCM Short Course in Genetic Epidemiology Imputation: Phasing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pPr/>
              <a:t>18</a:t>
            </a:fld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768" y="0"/>
            <a:ext cx="5184576" cy="63048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5652" y="404664"/>
            <a:ext cx="1917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 smtClean="0"/>
              <a:t>Clarkes algorithm</a:t>
            </a:r>
            <a:endParaRPr lang="en-GB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7425344" y="5949280"/>
            <a:ext cx="14024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 smtClean="0">
                <a:solidFill>
                  <a:srgbClr val="404040"/>
                </a:solidFill>
              </a:rPr>
              <a:t>(Clarke ., 1990)</a:t>
            </a:r>
            <a:endParaRPr lang="en-GB" sz="8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9365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SSCM Short Course in Genetic Epidemiology Imputation: Phasing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19</a:t>
            </a:fld>
            <a:endParaRPr lang="en-GB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475656" y="836712"/>
          <a:ext cx="5486400" cy="2286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Haplotypes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Genotypes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T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A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G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C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T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cxnSp>
        <p:nvCxnSpPr>
          <p:cNvPr id="6" name="Straight Arrow Connector 5"/>
          <p:cNvCxnSpPr/>
          <p:nvPr/>
        </p:nvCxnSpPr>
        <p:spPr>
          <a:xfrm flipV="1">
            <a:off x="3930824" y="1196752"/>
            <a:ext cx="576064" cy="360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909002" y="1556792"/>
            <a:ext cx="576064" cy="422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971354" y="2924944"/>
            <a:ext cx="5760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15652" y="404664"/>
            <a:ext cx="2888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GB" u="sng" dirty="0" smtClean="0"/>
              <a:t>EM algorithm</a:t>
            </a:r>
            <a:r>
              <a:rPr lang="en-GB" sz="800" dirty="0">
                <a:solidFill>
                  <a:srgbClr val="000000"/>
                </a:solidFill>
              </a:rPr>
              <a:t>(</a:t>
            </a:r>
            <a:r>
              <a:rPr lang="en-US" sz="800" dirty="0" err="1">
                <a:solidFill>
                  <a:srgbClr val="000000"/>
                </a:solidFill>
              </a:rPr>
              <a:t>Excoffier</a:t>
            </a:r>
            <a:r>
              <a:rPr lang="en-US" sz="800" dirty="0">
                <a:solidFill>
                  <a:srgbClr val="000000"/>
                </a:solidFill>
              </a:rPr>
              <a:t> and </a:t>
            </a:r>
            <a:r>
              <a:rPr lang="en-US" sz="800" dirty="0" err="1">
                <a:solidFill>
                  <a:srgbClr val="000000"/>
                </a:solidFill>
              </a:rPr>
              <a:t>Slatkin</a:t>
            </a:r>
            <a:r>
              <a:rPr lang="en-US" sz="800" dirty="0">
                <a:solidFill>
                  <a:srgbClr val="000000"/>
                </a:solidFill>
              </a:rPr>
              <a:t> 1995)</a:t>
            </a:r>
            <a:endParaRPr lang="en-GB" sz="800" dirty="0">
              <a:solidFill>
                <a:srgbClr val="000000"/>
              </a:solidFill>
            </a:endParaRPr>
          </a:p>
          <a:p>
            <a:endParaRPr lang="en-GB" u="sng" dirty="0"/>
          </a:p>
        </p:txBody>
      </p:sp>
      <p:sp>
        <p:nvSpPr>
          <p:cNvPr id="13" name="TextBox 12"/>
          <p:cNvSpPr txBox="1"/>
          <p:nvPr/>
        </p:nvSpPr>
        <p:spPr>
          <a:xfrm>
            <a:off x="379846" y="3482752"/>
            <a:ext cx="85846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GB" dirty="0" smtClean="0"/>
              <a:t>Expectation step – the haplotype frequencies of the previous iteration are used to calculate the probability of each pair of genotypes.</a:t>
            </a:r>
          </a:p>
          <a:p>
            <a:pPr marL="342900" indent="-342900">
              <a:buAutoNum type="arabicParenR"/>
            </a:pPr>
            <a:endParaRPr lang="en-GB" dirty="0" smtClean="0"/>
          </a:p>
          <a:p>
            <a:pPr marL="342900" indent="-342900">
              <a:buAutoNum type="arabicParenR"/>
            </a:pPr>
            <a:r>
              <a:rPr lang="en-GB" dirty="0" smtClean="0"/>
              <a:t>Maximisation step – The probability of each pair of genotypes is assumed to be true and the haplotype frequencies for the next iteration are obtained by counting.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7059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Introduction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Motivation: Three advantages of imputation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Phasing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Reference panels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Association analysis with imputed data</a:t>
            </a:r>
            <a:endParaRPr lang="en-GB" dirty="0" smtClean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</a:t>
            </a:fld>
            <a:endParaRPr lang="en-GB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9481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Worked example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We have a sample of ten subjects, 6 of whom have the first genotype listed in the previous slide (ambiguous) and 4 of whom have the second genotype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We assume, initially that the ambiguous genotypes lead to haplotypes that are equally likely.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Therefore, our initial expectation step results in the following </a:t>
            </a:r>
            <a:r>
              <a:rPr lang="en-GB" dirty="0"/>
              <a:t>haplotype frequencies: AGCT/AACA 30%, AGCA/AACT 30%, </a:t>
            </a:r>
            <a:r>
              <a:rPr lang="en-GB" dirty="0" smtClean="0"/>
              <a:t>AGCT/AGCT 40%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We then complete the maximisation step by counting the number of each haplotype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This gives us haplotype frequencies </a:t>
            </a:r>
            <a:r>
              <a:rPr lang="en-GB" dirty="0"/>
              <a:t>of </a:t>
            </a:r>
            <a:r>
              <a:rPr lang="en-GB" dirty="0" smtClean="0"/>
              <a:t>AGCT 55%, AACA 0.15%,AGCA 0.15% and AACT 0.15%.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20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Phasing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559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SSCM Short Course in Genetic Epidemiology Imputation: Phasing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21</a:t>
            </a:fld>
            <a:endParaRPr lang="en-GB"/>
          </a:p>
        </p:txBody>
      </p:sp>
      <p:graphicFrame>
        <p:nvGraphicFramePr>
          <p:cNvPr id="4" name="Chart 3"/>
          <p:cNvGraphicFramePr>
            <a:graphicFrameLocks/>
          </p:cNvGraphicFramePr>
          <p:nvPr/>
        </p:nvGraphicFramePr>
        <p:xfrm>
          <a:off x="1187624" y="476672"/>
          <a:ext cx="6768752" cy="5047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1477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Newer methods of phasing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EM and Clarkes algorithm useful only for a small number of loci.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 </a:t>
            </a:r>
            <a:r>
              <a:rPr lang="en-US" dirty="0" smtClean="0"/>
              <a:t>Approximate </a:t>
            </a:r>
            <a:r>
              <a:rPr lang="en-US" dirty="0"/>
              <a:t>coalescent </a:t>
            </a:r>
            <a:r>
              <a:rPr lang="en-US" dirty="0" smtClean="0"/>
              <a:t>approach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Models new </a:t>
            </a:r>
            <a:r>
              <a:rPr lang="en-US" dirty="0"/>
              <a:t>haplotypes </a:t>
            </a:r>
            <a:r>
              <a:rPr lang="en-US" dirty="0" smtClean="0"/>
              <a:t>from </a:t>
            </a:r>
            <a:r>
              <a:rPr lang="en-US" dirty="0"/>
              <a:t>old haplotypes </a:t>
            </a:r>
            <a:r>
              <a:rPr lang="en-US" dirty="0" smtClean="0"/>
              <a:t>using mutation </a:t>
            </a:r>
            <a:r>
              <a:rPr lang="en-US" dirty="0"/>
              <a:t>and recombination. 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ver </a:t>
            </a:r>
            <a:r>
              <a:rPr lang="en-US" dirty="0"/>
              <a:t>small genomic distances, haplotypes tend to look similar to each </a:t>
            </a:r>
            <a:r>
              <a:rPr lang="en-US" dirty="0" smtClean="0"/>
              <a:t>other.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For example haplotypes with known phase 1100 and </a:t>
            </a:r>
            <a:r>
              <a:rPr lang="en-US" dirty="0"/>
              <a:t>0001 are </a:t>
            </a:r>
            <a:r>
              <a:rPr lang="en-US" dirty="0" smtClean="0"/>
              <a:t>observed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</a:t>
            </a:r>
            <a:r>
              <a:rPr lang="en-US" dirty="0" smtClean="0"/>
              <a:t>aplotypes </a:t>
            </a:r>
            <a:r>
              <a:rPr lang="en-US" dirty="0"/>
              <a:t>1101 </a:t>
            </a:r>
            <a:r>
              <a:rPr lang="en-US" dirty="0" smtClean="0"/>
              <a:t> (formed by recombination</a:t>
            </a:r>
            <a:r>
              <a:rPr lang="en-US" dirty="0"/>
              <a:t>) or 0011 (</a:t>
            </a:r>
            <a:r>
              <a:rPr lang="en-US" dirty="0" smtClean="0"/>
              <a:t>formed </a:t>
            </a:r>
            <a:r>
              <a:rPr lang="en-US" dirty="0"/>
              <a:t>by mutation) are </a:t>
            </a:r>
            <a:r>
              <a:rPr lang="en-US" dirty="0" smtClean="0"/>
              <a:t>more likely, than haplotype </a:t>
            </a:r>
            <a:r>
              <a:rPr lang="en-US" dirty="0"/>
              <a:t>1111 (formed by a recombination and a mutation</a:t>
            </a:r>
            <a:r>
              <a:rPr lang="en-US" dirty="0" smtClean="0"/>
              <a:t>).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Examples </a:t>
            </a:r>
            <a:r>
              <a:rPr lang="en-US" dirty="0" smtClean="0"/>
              <a:t>include Mach, Impute and Beagle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BEAGLE model recombination and mutation implicitly by clustering </a:t>
            </a:r>
            <a:r>
              <a:rPr lang="en-US" dirty="0"/>
              <a:t>haplotypes at each locus dependent on sample size and amount of linkage </a:t>
            </a:r>
            <a:r>
              <a:rPr lang="en-US" dirty="0" smtClean="0"/>
              <a:t>disequilibrium.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SSCM Short Course in Genetic Epidemiology Imputation: Phasing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7160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Reference panels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900" dirty="0" err="1" smtClean="0"/>
              <a:t>HapMap</a:t>
            </a:r>
            <a:r>
              <a:rPr lang="en-GB" sz="1900" dirty="0" smtClean="0"/>
              <a:t> Phase II </a:t>
            </a:r>
            <a:endParaRPr lang="en-GB" sz="19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900" dirty="0" smtClean="0"/>
              <a:t>269 subjects and 3.1million SNPs.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25–35% of common SNP variation in the populations surveyed</a:t>
            </a:r>
            <a:r>
              <a:rPr lang="en-GB" sz="1900" dirty="0" smtClean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900" dirty="0" err="1" smtClean="0"/>
              <a:t>HapMap</a:t>
            </a:r>
            <a:r>
              <a:rPr lang="en-GB" sz="1900" dirty="0" smtClean="0"/>
              <a:t> Phase III </a:t>
            </a:r>
            <a:endParaRPr lang="en-GB" sz="19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900" dirty="0" smtClean="0"/>
              <a:t>1,184 subjects and 1.6 million SNPs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sz="1900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1900" dirty="0" smtClean="0"/>
              <a:t>1000 </a:t>
            </a:r>
            <a:r>
              <a:rPr lang="en-GB" sz="1900" dirty="0"/>
              <a:t>Genomes reference panel</a:t>
            </a:r>
            <a:endParaRPr lang="en-US" sz="19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Phase I, 1,092 individuals from 14 populations and 40 million markers.</a:t>
            </a:r>
            <a:endParaRPr lang="en-GB" sz="19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900" dirty="0"/>
              <a:t>One of the first projects to sequence the genomes of a large number of people.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900" dirty="0"/>
              <a:t>Able to detect variants down to a minor allele frequency of 1% or higher.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dirty="0"/>
              <a:t>Captures up to 98% of single nucleotide polymorphisms </a:t>
            </a:r>
            <a:r>
              <a:rPr lang="en-GB" sz="1900" dirty="0" smtClean="0"/>
              <a:t>of markers (MAF </a:t>
            </a:r>
            <a:r>
              <a:rPr lang="en-GB" sz="1900" dirty="0"/>
              <a:t>&gt; </a:t>
            </a:r>
            <a:r>
              <a:rPr lang="en-GB" sz="1900" dirty="0" smtClean="0"/>
              <a:t>1%) </a:t>
            </a:r>
            <a:r>
              <a:rPr lang="en-GB" sz="1900" dirty="0"/>
              <a:t>variation in the population </a:t>
            </a:r>
            <a:r>
              <a:rPr lang="en-GB" sz="1900" dirty="0" smtClean="0"/>
              <a:t>studied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1900" dirty="0" smtClean="0"/>
              <a:t>Phase III, 2,504 samples and 80 million markers</a:t>
            </a:r>
            <a:endParaRPr lang="en-GB" sz="1900" dirty="0"/>
          </a:p>
          <a:p>
            <a:pPr marL="201168" lvl="1" indent="0">
              <a:buNone/>
            </a:pPr>
            <a:endParaRPr lang="en-GB" dirty="0" smtClean="0"/>
          </a:p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23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510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 panels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UK10K </a:t>
            </a:r>
            <a:endParaRPr lang="en-US" sz="18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3,781 whole genomes sequenced at low depth (average </a:t>
            </a:r>
            <a:r>
              <a:rPr lang="en-US" dirty="0" smtClean="0"/>
              <a:t>7x)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40 million </a:t>
            </a:r>
            <a:r>
              <a:rPr lang="en-US" dirty="0" smtClean="0"/>
              <a:t>markers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Two cohorts from the UK (ALSPAC and TWINS UK)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</a:t>
            </a:r>
            <a:r>
              <a:rPr lang="en-US" dirty="0" smtClean="0"/>
              <a:t>ims </a:t>
            </a:r>
            <a:r>
              <a:rPr lang="en-US" dirty="0"/>
              <a:t>to </a:t>
            </a:r>
            <a:r>
              <a:rPr lang="en-US" dirty="0" smtClean="0"/>
              <a:t>characterize </a:t>
            </a:r>
            <a:r>
              <a:rPr lang="en-US" dirty="0"/>
              <a:t>genetic variation down to 0.1% minor allele frequency in the British population</a:t>
            </a:r>
            <a:r>
              <a:rPr lang="en-US" dirty="0" smtClean="0"/>
              <a:t>.</a:t>
            </a:r>
          </a:p>
          <a:p>
            <a:pPr marL="201168" lvl="1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/>
              <a:t>Haplotype Reference Consortium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32,500 samples sequenced at low depth (4-8x)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40 million markers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Combines data from 20 cohorts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Mostly European ancestry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Includes 1000 Genomes phase 3 data</a:t>
            </a:r>
            <a:endParaRPr lang="en-US" dirty="0"/>
          </a:p>
          <a:p>
            <a:pPr marL="201168" lvl="1" indent="0">
              <a:buNone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395034" y="6459786"/>
            <a:ext cx="4399649" cy="365125"/>
          </a:xfrm>
        </p:spPr>
        <p:txBody>
          <a:bodyPr/>
          <a:lstStyle/>
          <a:p>
            <a:r>
              <a:rPr lang="en-GB" dirty="0"/>
              <a:t>SSCM Short Course in Genetic Epidemiology Imputation: Reference Panels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pPr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842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 panels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err="1" smtClean="0"/>
              <a:t>HapMap</a:t>
            </a:r>
            <a:r>
              <a:rPr lang="en-GB" dirty="0" smtClean="0"/>
              <a:t> phase II and phase III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An imputation accuracy of </a:t>
            </a:r>
            <a:r>
              <a:rPr lang="en-GB" dirty="0"/>
              <a:t>95% in European populations for common variants in both phase II and phase III.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Phase </a:t>
            </a:r>
            <a:r>
              <a:rPr lang="en-GB" dirty="0"/>
              <a:t>III results in substantial improvements of imputation </a:t>
            </a:r>
            <a:r>
              <a:rPr lang="en-GB" dirty="0" smtClean="0"/>
              <a:t>accuracy at low frequency SNPs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Attributed </a:t>
            </a:r>
            <a:r>
              <a:rPr lang="en-GB" dirty="0"/>
              <a:t>in part to larger number of samples which allow to detection of rare variants</a:t>
            </a:r>
            <a:r>
              <a:rPr lang="en-GB" dirty="0" smtClean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SNPS with a 0.5% </a:t>
            </a:r>
            <a:r>
              <a:rPr lang="en-GB" dirty="0"/>
              <a:t>&lt; MAF </a:t>
            </a:r>
            <a:r>
              <a:rPr lang="en-GB" dirty="0" smtClean="0"/>
              <a:t> &lt; 5% can be imputed to an accuracy </a:t>
            </a:r>
            <a:r>
              <a:rPr lang="en-GB" dirty="0"/>
              <a:t>of approximately 75</a:t>
            </a:r>
            <a:r>
              <a:rPr lang="en-GB" dirty="0" smtClean="0"/>
              <a:t>%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1000 genomes </a:t>
            </a:r>
            <a:r>
              <a:rPr lang="en-GB" dirty="0" smtClean="0"/>
              <a:t>SNPs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 </a:t>
            </a:r>
            <a:r>
              <a:rPr lang="en-GB" dirty="0"/>
              <a:t>SNPS with a </a:t>
            </a:r>
            <a:r>
              <a:rPr lang="en-GB" dirty="0" smtClean="0"/>
              <a:t>1% </a:t>
            </a:r>
            <a:r>
              <a:rPr lang="en-GB" dirty="0"/>
              <a:t>&lt; MAF  &lt; 5% can be imputed to an accuracy of approximately </a:t>
            </a:r>
            <a:r>
              <a:rPr lang="en-GB" dirty="0" smtClean="0"/>
              <a:t>60 – 90%</a:t>
            </a:r>
            <a:endParaRPr lang="en-GB" dirty="0"/>
          </a:p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25</a:t>
            </a:fld>
            <a:endParaRPr lang="en-GB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638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 Panels: Factors that affect imputation accuracy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</a:t>
            </a:r>
            <a:r>
              <a:rPr lang="en-US" dirty="0" smtClean="0"/>
              <a:t>inor </a:t>
            </a:r>
            <a:r>
              <a:rPr lang="en-US" dirty="0"/>
              <a:t>allele frequency </a:t>
            </a:r>
            <a:endParaRPr lang="en-US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As minor allele frequency decreases</a:t>
            </a:r>
            <a:r>
              <a:rPr lang="en-US" dirty="0"/>
              <a:t> </a:t>
            </a:r>
            <a:r>
              <a:rPr lang="en-US" dirty="0" smtClean="0"/>
              <a:t>imputation accuracy decreases. In other words rare </a:t>
            </a:r>
            <a:r>
              <a:rPr lang="en-US" dirty="0"/>
              <a:t>SNPs are more difficult to </a:t>
            </a:r>
            <a:r>
              <a:rPr lang="en-US" dirty="0" smtClean="0"/>
              <a:t>impute </a:t>
            </a:r>
            <a:r>
              <a:rPr lang="en-US" dirty="0"/>
              <a:t>than common SNPs; 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Reference panel size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Imputation accuracy increases </a:t>
            </a:r>
            <a:r>
              <a:rPr lang="en-US" dirty="0"/>
              <a:t>as reference panel size </a:t>
            </a:r>
            <a:r>
              <a:rPr lang="en-US" dirty="0" smtClean="0"/>
              <a:t>increases.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26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7230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panel </a:t>
            </a:r>
            <a:r>
              <a:rPr lang="en-US" dirty="0" smtClean="0"/>
              <a:t>size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120 CEU chromosomes </a:t>
            </a:r>
            <a:r>
              <a:rPr lang="en-GB" sz="1600" dirty="0" smtClean="0"/>
              <a:t>from the </a:t>
            </a:r>
            <a:r>
              <a:rPr lang="en-GB" sz="1600" dirty="0" err="1"/>
              <a:t>HapMap</a:t>
            </a:r>
            <a:r>
              <a:rPr lang="en-GB" sz="1600" dirty="0"/>
              <a:t>-II-sized </a:t>
            </a:r>
            <a:r>
              <a:rPr lang="en-GB" sz="1600" dirty="0" smtClean="0"/>
              <a:t>versus 410 </a:t>
            </a:r>
            <a:r>
              <a:rPr lang="en-GB" sz="1600" dirty="0"/>
              <a:t>European-ancestry chromosomes </a:t>
            </a:r>
            <a:r>
              <a:rPr lang="en-GB" sz="1600" dirty="0" smtClean="0"/>
              <a:t>from </a:t>
            </a:r>
            <a:r>
              <a:rPr lang="en-GB" sz="1600" dirty="0" err="1" smtClean="0"/>
              <a:t>HapMap</a:t>
            </a:r>
            <a:r>
              <a:rPr lang="en-GB" sz="1600" dirty="0" smtClean="0"/>
              <a:t>-III</a:t>
            </a:r>
            <a:endParaRPr lang="en-GB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27</a:t>
            </a:fld>
            <a:endParaRPr lang="en-GB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>
          <a:solidFill>
            <a:schemeClr val="bg1"/>
          </a:solidFill>
        </p:spPr>
      </p:sp>
      <p:pic>
        <p:nvPicPr>
          <p:cNvPr id="1026" name="Picture 2" descr="Imputation accuracy and reference panel size.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907"/>
          <a:stretch/>
        </p:blipFill>
        <p:spPr bwMode="auto">
          <a:xfrm>
            <a:off x="1043608" y="70127"/>
            <a:ext cx="6757988" cy="4630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724128" y="4537577"/>
            <a:ext cx="3419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 smtClean="0"/>
              <a:t>(International </a:t>
            </a:r>
            <a:r>
              <a:rPr lang="da-DK" sz="1200" dirty="0"/>
              <a:t>HapMap </a:t>
            </a:r>
            <a:r>
              <a:rPr lang="da-DK" sz="1200" dirty="0" smtClean="0"/>
              <a:t>Consortium et al., 2010)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1818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28</a:t>
            </a:fld>
            <a:endParaRPr lang="en-GB"/>
          </a:p>
        </p:txBody>
      </p:sp>
      <p:sp>
        <p:nvSpPr>
          <p:cNvPr id="6" name="Title 5"/>
          <p:cNvSpPr>
            <a:spLocks noGrp="1"/>
          </p:cNvSpPr>
          <p:nvPr>
            <p:ph type="title" idx="4294967295"/>
          </p:nvPr>
        </p:nvSpPr>
        <p:spPr>
          <a:xfrm>
            <a:off x="778271" y="5069076"/>
            <a:ext cx="7589837" cy="822325"/>
          </a:xfrm>
        </p:spPr>
        <p:txBody>
          <a:bodyPr>
            <a:normAutofit/>
          </a:bodyPr>
          <a:lstStyle/>
          <a:p>
            <a:r>
              <a:rPr lang="en-US" sz="3600" dirty="0"/>
              <a:t>Reference panel </a:t>
            </a:r>
            <a:r>
              <a:rPr lang="en-US" sz="3600" dirty="0" smtClean="0"/>
              <a:t>size</a:t>
            </a:r>
            <a:endParaRPr lang="en-GB" sz="36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4294967295"/>
          </p:nvPr>
        </p:nvSpPr>
        <p:spPr>
          <a:xfrm>
            <a:off x="1043608" y="5838916"/>
            <a:ext cx="7589837" cy="59372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600" dirty="0" smtClean="0"/>
              <a:t>1,092 samples from the 1000 Genomes project versus 3,781 UK10K samples imputed into GWAS data from the U.K.</a:t>
            </a:r>
            <a:endParaRPr lang="en-GB" sz="1600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4294967295"/>
          </p:nvPr>
        </p:nvPicPr>
        <p:blipFill rotWithShape="1">
          <a:blip r:embed="rId2"/>
          <a:srcRect l="16966" t="15531" r="52751" b="40127"/>
          <a:stretch/>
        </p:blipFill>
        <p:spPr>
          <a:xfrm>
            <a:off x="1331640" y="144339"/>
            <a:ext cx="5084763" cy="46545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07416" y="4549035"/>
            <a:ext cx="34198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 smtClean="0"/>
              <a:t>(Huang et al., 2015)</a:t>
            </a:r>
            <a:endParaRPr lang="en-GB" sz="1200" dirty="0"/>
          </a:p>
        </p:txBody>
      </p:sp>
      <p:sp>
        <p:nvSpPr>
          <p:cNvPr id="4" name="Rectangle 3"/>
          <p:cNvSpPr/>
          <p:nvPr/>
        </p:nvSpPr>
        <p:spPr>
          <a:xfrm>
            <a:off x="1331640" y="116632"/>
            <a:ext cx="504056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758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 Panels: Factors that affect imputation accuracy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Reference panel composition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U</a:t>
            </a:r>
            <a:r>
              <a:rPr lang="en-US" dirty="0" smtClean="0">
                <a:solidFill>
                  <a:schemeClr val="tx1"/>
                </a:solidFill>
              </a:rPr>
              <a:t>sing </a:t>
            </a:r>
            <a:r>
              <a:rPr lang="en-US" dirty="0">
                <a:solidFill>
                  <a:schemeClr val="tx1"/>
                </a:solidFill>
              </a:rPr>
              <a:t>a combination of haplotype panels from worldwide populations can boost the performance of imputation, especially at rare SNPs, compared with using a single haplotype panel.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29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616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64704"/>
            <a:ext cx="7543800" cy="972657"/>
          </a:xfrm>
        </p:spPr>
        <p:txBody>
          <a:bodyPr/>
          <a:lstStyle/>
          <a:p>
            <a:r>
              <a:rPr lang="en-GB" dirty="0" smtClean="0"/>
              <a:t>What is Imputation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Example definition in the context of genome-wide association studies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srgbClr val="404040"/>
                </a:solidFill>
              </a:rPr>
              <a:t>“Imputation is the prediction, both of SNPs not typed in the sample and genotypes missing in the sample, using observed genotypes in the sample and observed genotypes in a reference panel.” </a:t>
            </a:r>
            <a:r>
              <a:rPr lang="en-GB" sz="2000" dirty="0">
                <a:solidFill>
                  <a:srgbClr val="404040"/>
                </a:solidFill>
              </a:rPr>
              <a:t>(</a:t>
            </a:r>
            <a:r>
              <a:rPr lang="en-GB" sz="2000" dirty="0" err="1">
                <a:solidFill>
                  <a:srgbClr val="404040"/>
                </a:solidFill>
              </a:rPr>
              <a:t>Marchini</a:t>
            </a:r>
            <a:r>
              <a:rPr lang="en-GB" sz="2000" dirty="0">
                <a:solidFill>
                  <a:srgbClr val="404040"/>
                </a:solidFill>
              </a:rPr>
              <a:t> and Howie, 2010)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sz="2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665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panel </a:t>
            </a:r>
            <a:r>
              <a:rPr lang="en-US" dirty="0" smtClean="0"/>
              <a:t>composition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Improved imputation accuracy when using a worldwide reference panel</a:t>
            </a:r>
            <a:endParaRPr lang="en-GB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30</a:t>
            </a:fld>
            <a:endParaRPr lang="en-GB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 Panels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668344" y="4553866"/>
            <a:ext cx="14756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(Howie et al., 2011)</a:t>
            </a:r>
            <a:endParaRPr lang="en-GB" sz="1200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>
          <a:noFill/>
        </p:spPr>
      </p:sp>
      <p:pic>
        <p:nvPicPr>
          <p:cNvPr id="9" name="Picture Placeholder 2"/>
          <p:cNvPicPr>
            <a:picLocks noChangeAspect="1"/>
          </p:cNvPicPr>
          <p:nvPr/>
        </p:nvPicPr>
        <p:blipFill rotWithShape="1">
          <a:blip r:embed="rId2"/>
          <a:srcRect l="21650" t="43121" r="63694" b="37418"/>
          <a:stretch/>
        </p:blipFill>
        <p:spPr>
          <a:xfrm>
            <a:off x="1881299" y="471205"/>
            <a:ext cx="4949354" cy="410774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1992956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directions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Improved imputation of less well studied variants </a:t>
            </a:r>
            <a:endParaRPr lang="en-GB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Low frequency variants </a:t>
            </a:r>
            <a:r>
              <a:rPr lang="en-GB" dirty="0" smtClean="0"/>
              <a:t>may be medically quite important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Still </a:t>
            </a:r>
            <a:r>
              <a:rPr lang="en-US" dirty="0"/>
              <a:t>to expensive to conduct </a:t>
            </a:r>
            <a:r>
              <a:rPr lang="en-US" dirty="0" smtClean="0"/>
              <a:t>whole genome or </a:t>
            </a:r>
            <a:r>
              <a:rPr lang="en-US" dirty="0" err="1" smtClean="0"/>
              <a:t>exome</a:t>
            </a:r>
            <a:r>
              <a:rPr lang="en-US" dirty="0" smtClean="0"/>
              <a:t> sequencing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Accurate imputation of low frequency variants combined with next generation arrays can fill the gap.</a:t>
            </a:r>
          </a:p>
          <a:p>
            <a:pPr marL="201168" lvl="1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31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Future Directions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32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Improved imputation of less well studied variants 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The role of low frequency variants (1% &lt; MAF &lt; 5%) in common diseases have been typically more difficult to assess due to more emphasis on the effect of common variants (MAF &gt; 5%).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The effect of lower frequency variants on disease susceptibility is becoming more and more well studied.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32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7164289" y="4630414"/>
            <a:ext cx="1989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(McCarthy et al., 2008)</a:t>
            </a:r>
            <a:endParaRPr lang="en-GB" sz="1200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450642"/>
            <a:ext cx="6336704" cy="270833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Future Directions</a:t>
            </a:r>
            <a:endParaRPr lang="en-GB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>
          <a:solidFill>
            <a:schemeClr val="bg1"/>
          </a:solidFill>
        </p:spPr>
      </p:sp>
      <p:pic>
        <p:nvPicPr>
          <p:cNvPr id="1026" name="Picture 2" descr="Genome-wide association studies for complex traits: consensus, uncertainty and challeng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5256" y="776287"/>
            <a:ext cx="64135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879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directions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Future resources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Larger and more diverse reference panels</a:t>
            </a:r>
          </a:p>
          <a:p>
            <a:pPr lvl="2"/>
            <a:r>
              <a:rPr lang="en-US" sz="1800" dirty="0"/>
              <a:t>1000 Genomes includes ~50%, 98% and 99.7% of the SNPs with frequencies of ~0.1%, 1.0% and 5.0%, respectively, in ~2,500 UK-sampled genomes </a:t>
            </a:r>
            <a:endParaRPr lang="en-US" sz="1800" dirty="0" smtClean="0"/>
          </a:p>
          <a:p>
            <a:pPr lvl="2"/>
            <a:r>
              <a:rPr lang="en-US" sz="1800" dirty="0" smtClean="0"/>
              <a:t>However</a:t>
            </a:r>
            <a:r>
              <a:rPr lang="en-US" sz="1800" dirty="0"/>
              <a:t>, coverage may be lower for populations not closely related to those studied. Only 23.7%, 76.9% and 99.3% of the SNPs with frequencies of ~0.1%, 1.0% and 5.0%, respectively, in ~2,000 genomes sequenced in a study of the isolated population of Sardinia (the </a:t>
            </a:r>
            <a:r>
              <a:rPr lang="en-US" sz="1800" dirty="0" err="1"/>
              <a:t>SardiNIA</a:t>
            </a:r>
            <a:r>
              <a:rPr lang="en-US" sz="1800" dirty="0"/>
              <a:t> study</a:t>
            </a:r>
            <a:r>
              <a:rPr lang="en-US" sz="1800" dirty="0" smtClean="0"/>
              <a:t>).</a:t>
            </a:r>
            <a:endParaRPr lang="en-US" sz="1800" dirty="0" smtClean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UK10K project: 4000 samples from two UK cohorts sequenced at X6 depth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 Haplotype Reference Consortium (</a:t>
            </a:r>
            <a:r>
              <a:rPr lang="en-US" dirty="0" smtClean="0">
                <a:solidFill>
                  <a:schemeClr val="tx1"/>
                </a:solidFill>
              </a:rPr>
              <a:t>HRC): a </a:t>
            </a:r>
            <a:r>
              <a:rPr lang="en-US" dirty="0">
                <a:solidFill>
                  <a:schemeClr val="tx1"/>
                </a:solidFill>
              </a:rPr>
              <a:t>large reference </a:t>
            </a:r>
            <a:r>
              <a:rPr lang="en-US" dirty="0" smtClean="0">
                <a:solidFill>
                  <a:schemeClr val="tx1"/>
                </a:solidFill>
              </a:rPr>
              <a:t>panel (n = 65,000) </a:t>
            </a:r>
            <a:r>
              <a:rPr lang="en-US" dirty="0">
                <a:solidFill>
                  <a:schemeClr val="tx1"/>
                </a:solidFill>
              </a:rPr>
              <a:t>of human haplotypes </a:t>
            </a:r>
            <a:r>
              <a:rPr lang="en-US" dirty="0" smtClean="0">
                <a:solidFill>
                  <a:schemeClr val="tx1"/>
                </a:solidFill>
              </a:rPr>
              <a:t>generated by </a:t>
            </a:r>
            <a:r>
              <a:rPr lang="en-US" dirty="0">
                <a:solidFill>
                  <a:schemeClr val="tx1"/>
                </a:solidFill>
              </a:rPr>
              <a:t>combining together sequencing data from multiple cohorts. </a:t>
            </a:r>
            <a:endParaRPr lang="en-US" dirty="0" smtClean="0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33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Future Directions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698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77246" y="4743768"/>
            <a:ext cx="8187242" cy="822960"/>
          </a:xfrm>
        </p:spPr>
        <p:txBody>
          <a:bodyPr/>
          <a:lstStyle/>
          <a:p>
            <a:r>
              <a:rPr lang="en-GB" dirty="0"/>
              <a:t>Improved phasing and imputation </a:t>
            </a:r>
            <a:r>
              <a:rPr lang="en-GB" dirty="0" smtClean="0"/>
              <a:t>algorithms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idx="1"/>
          </p:nvPr>
        </p:nvSpPr>
        <p:spPr>
          <a:noFill/>
          <a:ln>
            <a:noFill/>
          </a:ln>
        </p:spPr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819843" y="5566728"/>
            <a:ext cx="7589520" cy="59436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/>
              <a:t>Integration of sequence and array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Using data from SNP arrays combined with low read depth sequence data improves haplotype estimation in the 1000 Genomes Project which leads to improved imputation accuracy.</a:t>
            </a:r>
            <a:endParaRPr lang="en-GB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34</a:t>
            </a:fld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7499" t="14799" r="18602" b="39122"/>
          <a:stretch/>
        </p:blipFill>
        <p:spPr>
          <a:xfrm>
            <a:off x="31550" y="88542"/>
            <a:ext cx="9046003" cy="407707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448345" y="4263345"/>
            <a:ext cx="1629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</a:t>
            </a:r>
            <a:r>
              <a:rPr lang="en-GB" sz="1200" dirty="0" err="1" smtClean="0"/>
              <a:t>Delaneau</a:t>
            </a:r>
            <a:r>
              <a:rPr lang="en-GB" sz="1200" dirty="0" smtClean="0"/>
              <a:t> et al., 2014)</a:t>
            </a:r>
            <a:endParaRPr lang="en-GB" sz="1200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Future Directions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8039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Association analysis with imputed data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Probabilistic outcomes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Directly genotyped data produces “hard calls” at bi-allelic markers. A subjects genotype can be one of three genotype combinations e.g. AA, AB or BB.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Imputation produces probabilities that represent the likelihood a subjects genotype is either AA, AB or BB.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smtClean="0"/>
              <a:t>In the table below, the probability that this subject is AA at SNP1 is 0.33. Similarly the probability that this subject is GT or TT at SNP2 is 0.</a:t>
            </a:r>
          </a:p>
          <a:p>
            <a:pPr marL="201168" lvl="1" indent="0">
              <a:buNone/>
            </a:pPr>
            <a:endParaRPr lang="en-GB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35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</a:t>
            </a:r>
            <a:r>
              <a:rPr lang="en-GB" dirty="0"/>
              <a:t>Association analysis with imputed data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559704"/>
              </p:ext>
            </p:extLst>
          </p:nvPr>
        </p:nvGraphicFramePr>
        <p:xfrm>
          <a:off x="822959" y="4221088"/>
          <a:ext cx="7709480" cy="137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3685"/>
                <a:gridCol w="963685"/>
                <a:gridCol w="963685"/>
                <a:gridCol w="963685"/>
                <a:gridCol w="963685"/>
                <a:gridCol w="963685"/>
                <a:gridCol w="963685"/>
                <a:gridCol w="963685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SNP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Position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Allele</a:t>
                      </a:r>
                    </a:p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Allele</a:t>
                      </a:r>
                    </a:p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BB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67188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SNP1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rs1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100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A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C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0.33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0.77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367188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SNP2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rs2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200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G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T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049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analysis with imputed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These probabilities can be used to “count” the expected number of reference alleles an individual has and plugged into the usual regression analysis as an independent variable.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The expected number of counts of the reference allele A is 2*</a:t>
            </a:r>
            <a:r>
              <a:rPr lang="en-GB" dirty="0" err="1" smtClean="0"/>
              <a:t>prob</a:t>
            </a:r>
            <a:r>
              <a:rPr lang="en-GB" dirty="0" smtClean="0"/>
              <a:t>(AA) + 1*</a:t>
            </a:r>
            <a:r>
              <a:rPr lang="en-GB" dirty="0" err="1" smtClean="0"/>
              <a:t>prob</a:t>
            </a:r>
            <a:r>
              <a:rPr lang="en-GB" dirty="0" smtClean="0"/>
              <a:t>(AB).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For example at SNP1, the expected number of counts of the A allele is 2*0.33 + 1*0.77 = 1.43, while at SNP2 it is 2*1 + 1*0 = 2. 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 smtClean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36</a:t>
            </a:fld>
            <a:endParaRPr lang="en-GB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571012"/>
              </p:ext>
            </p:extLst>
          </p:nvPr>
        </p:nvGraphicFramePr>
        <p:xfrm>
          <a:off x="822959" y="4221088"/>
          <a:ext cx="7709480" cy="1374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3685"/>
                <a:gridCol w="963685"/>
                <a:gridCol w="963685"/>
                <a:gridCol w="963685"/>
                <a:gridCol w="963685"/>
                <a:gridCol w="963685"/>
                <a:gridCol w="963685"/>
                <a:gridCol w="963685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SNP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Position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Allele</a:t>
                      </a:r>
                    </a:p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Allele</a:t>
                      </a:r>
                    </a:p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BB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67188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SNP1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rs1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100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A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C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0.33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0.77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67188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SNP2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rs2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200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G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T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</a:t>
            </a:r>
            <a:r>
              <a:rPr lang="en-GB" dirty="0"/>
              <a:t>Association analysis with imputed data</a:t>
            </a:r>
          </a:p>
        </p:txBody>
      </p:sp>
    </p:spTree>
    <p:extLst>
      <p:ext uri="{BB962C8B-B14F-4D97-AF65-F5344CB8AC3E}">
        <p14:creationId xmlns:p14="http://schemas.microsoft.com/office/powerpoint/2010/main" val="42885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analysis with imputed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Validation of imputation accuracy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Some frequently used imputation software (e.g. IMPUTE2) provide estimates of imputation accuracy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Here the directly genotyped markers are hidden from the program one </a:t>
            </a:r>
            <a:r>
              <a:rPr lang="en-US" sz="2000" dirty="0"/>
              <a:t>at a time </a:t>
            </a:r>
            <a:r>
              <a:rPr lang="en-US" sz="2000" dirty="0" smtClean="0"/>
              <a:t>and then imputed as if they were missing.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The imputed and actual genotypes are compared to give an indication of imputation accuracy at these sites.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The overall concordance between actual and imputed genotypes indicates if the imputation is not accurate enough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/>
              <a:t>This indicates accuracy at markers where observed data is available only.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37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</a:t>
            </a:r>
            <a:r>
              <a:rPr lang="en-GB" dirty="0"/>
              <a:t>Association analysis with imputed data</a:t>
            </a:r>
          </a:p>
        </p:txBody>
      </p:sp>
    </p:spTree>
    <p:extLst>
      <p:ext uri="{BB962C8B-B14F-4D97-AF65-F5344CB8AC3E}">
        <p14:creationId xmlns:p14="http://schemas.microsoft.com/office/powerpoint/2010/main" val="389240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Association analysis with imputed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Imputation accuracy at missing markers is estimated and included in imputation output in frequently used imputation software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 smtClean="0"/>
              <a:t>This is a measure of confidence in the accuracy of imputation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 smtClean="0"/>
              <a:t>Often it ranges from 0 to 1, with higher values indicated greater confidence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 smtClean="0"/>
              <a:t>Markers with lower values should be removed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 smtClean="0"/>
              <a:t>The threshold to identify such varies depending on the program used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 smtClean="0"/>
              <a:t>If low quality markers are not removed the false positive rate will tend to increase</a:t>
            </a:r>
            <a:endParaRPr lang="en-GB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38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</a:t>
            </a:r>
            <a:r>
              <a:rPr lang="en-GB" dirty="0"/>
              <a:t>Association analysis with imputed data</a:t>
            </a:r>
          </a:p>
        </p:txBody>
      </p:sp>
    </p:spTree>
    <p:extLst>
      <p:ext uri="{BB962C8B-B14F-4D97-AF65-F5344CB8AC3E}">
        <p14:creationId xmlns:p14="http://schemas.microsoft.com/office/powerpoint/2010/main" val="417678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Marchini</a:t>
            </a:r>
            <a:r>
              <a:rPr lang="en-US" dirty="0" smtClean="0"/>
              <a:t>, J., and Howie, B. (2010). Genotype imputation for genome-wide association studies. Nature reviews Genetics</a:t>
            </a:r>
            <a:r>
              <a:rPr lang="en-US" i="1" dirty="0" smtClean="0"/>
              <a:t> 11</a:t>
            </a:r>
            <a:r>
              <a:rPr lang="en-US" dirty="0" smtClean="0"/>
              <a:t>, 499-511.</a:t>
            </a:r>
            <a:endParaRPr lang="en-GB" i="1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Huang, J., </a:t>
            </a:r>
            <a:r>
              <a:rPr lang="en-US" dirty="0" err="1" smtClean="0"/>
              <a:t>Ellinghaus</a:t>
            </a:r>
            <a:r>
              <a:rPr lang="en-US" dirty="0" smtClean="0"/>
              <a:t>, D., Franke, A., Howie, B., and Li, Y. (2012). 1000 Genomes-based imputation identifies novel and refined associations for the </a:t>
            </a:r>
            <a:r>
              <a:rPr lang="en-US" dirty="0" err="1" smtClean="0"/>
              <a:t>Wellcome</a:t>
            </a:r>
            <a:r>
              <a:rPr lang="en-US" dirty="0" smtClean="0"/>
              <a:t> Trust Case Control Consortium phase 1 Data. European journal of human genetics : EJHG</a:t>
            </a:r>
            <a:r>
              <a:rPr lang="en-US" i="1" dirty="0" smtClean="0"/>
              <a:t> 20</a:t>
            </a:r>
            <a:r>
              <a:rPr lang="en-US" dirty="0" smtClean="0"/>
              <a:t>, 801-805.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Hindorff</a:t>
            </a:r>
            <a:r>
              <a:rPr lang="en-US" dirty="0" smtClean="0"/>
              <a:t>, L.A., </a:t>
            </a:r>
            <a:r>
              <a:rPr lang="en-US" dirty="0" err="1" smtClean="0"/>
              <a:t>Sethupathy</a:t>
            </a:r>
            <a:r>
              <a:rPr lang="en-US" dirty="0" smtClean="0"/>
              <a:t>, P., </a:t>
            </a:r>
            <a:r>
              <a:rPr lang="en-US" dirty="0" err="1" smtClean="0"/>
              <a:t>Junkins</a:t>
            </a:r>
            <a:r>
              <a:rPr lang="en-US" dirty="0" smtClean="0"/>
              <a:t>, H.A., Ramos, E.M., Mehta, J.P., Collins, F.S., and </a:t>
            </a:r>
            <a:r>
              <a:rPr lang="en-US" dirty="0" err="1" smtClean="0"/>
              <a:t>Manolio</a:t>
            </a:r>
            <a:r>
              <a:rPr lang="en-US" dirty="0" smtClean="0"/>
              <a:t>, T.A. (2009). Potential etiologic and functional implications of genome-wide association loci for human diseases and traits. Proceedings of the National Academy of Sciences of the United States of America</a:t>
            </a:r>
            <a:r>
              <a:rPr lang="en-US" i="1" dirty="0" smtClean="0"/>
              <a:t> 106</a:t>
            </a:r>
            <a:r>
              <a:rPr lang="en-US" dirty="0" smtClean="0"/>
              <a:t>, 9362-9367.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Spencer, C.C., Su, Z., Donnelly, P., and </a:t>
            </a:r>
            <a:r>
              <a:rPr lang="en-US" dirty="0" err="1" smtClean="0"/>
              <a:t>Marchini</a:t>
            </a:r>
            <a:r>
              <a:rPr lang="en-US" dirty="0" smtClean="0"/>
              <a:t>, J. (2009). Designing genome-wide association studies: sample size, power, imputation, and the choice of genotyping chip. </a:t>
            </a:r>
            <a:r>
              <a:rPr lang="en-US" dirty="0" err="1" smtClean="0"/>
              <a:t>PLoS</a:t>
            </a:r>
            <a:r>
              <a:rPr lang="en-US" dirty="0" smtClean="0"/>
              <a:t> genetics</a:t>
            </a:r>
            <a:r>
              <a:rPr lang="en-US" i="1" dirty="0" smtClean="0"/>
              <a:t> 5</a:t>
            </a:r>
            <a:r>
              <a:rPr lang="en-US" dirty="0" smtClean="0"/>
              <a:t>, e1000477.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Bis</a:t>
            </a:r>
            <a:r>
              <a:rPr lang="en-US" dirty="0" smtClean="0"/>
              <a:t>, J.C., </a:t>
            </a:r>
            <a:r>
              <a:rPr lang="en-US" dirty="0" err="1" smtClean="0"/>
              <a:t>Kavousi</a:t>
            </a:r>
            <a:r>
              <a:rPr lang="en-US" dirty="0" smtClean="0"/>
              <a:t>, M., </a:t>
            </a:r>
            <a:r>
              <a:rPr lang="en-US" dirty="0" err="1" smtClean="0"/>
              <a:t>Franceschini</a:t>
            </a:r>
            <a:r>
              <a:rPr lang="en-US" dirty="0" smtClean="0"/>
              <a:t>, N., Isaacs, A., </a:t>
            </a:r>
            <a:r>
              <a:rPr lang="en-US" dirty="0" err="1" smtClean="0"/>
              <a:t>Abecasis</a:t>
            </a:r>
            <a:r>
              <a:rPr lang="en-US" dirty="0" smtClean="0"/>
              <a:t>, G.R., </a:t>
            </a:r>
            <a:r>
              <a:rPr lang="en-US" dirty="0" err="1" smtClean="0"/>
              <a:t>Schminke</a:t>
            </a:r>
            <a:r>
              <a:rPr lang="en-US" dirty="0" smtClean="0"/>
              <a:t>, U., Post, W.S., Smith, A.V., </a:t>
            </a:r>
            <a:r>
              <a:rPr lang="en-US" dirty="0" err="1" smtClean="0"/>
              <a:t>Cupples</a:t>
            </a:r>
            <a:r>
              <a:rPr lang="en-US" dirty="0" smtClean="0"/>
              <a:t>, L.A., Markus, H.S.</a:t>
            </a:r>
            <a:r>
              <a:rPr lang="en-US" i="1" dirty="0" smtClean="0"/>
              <a:t>, et al.</a:t>
            </a:r>
            <a:r>
              <a:rPr lang="en-US" dirty="0" smtClean="0"/>
              <a:t> (2011). Meta-analysis of genome-wide association studies from the CHARGE consortium identifies common variants associated with carotid intima media thickness and plaque. Nature genetics</a:t>
            </a:r>
            <a:r>
              <a:rPr lang="en-US" i="1" dirty="0" smtClean="0"/>
              <a:t> 43</a:t>
            </a:r>
            <a:r>
              <a:rPr lang="en-US" dirty="0" smtClean="0"/>
              <a:t>, 940-947.</a:t>
            </a:r>
            <a:endParaRPr lang="en-US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39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677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868857"/>
            <a:ext cx="7543800" cy="868503"/>
          </a:xfrm>
        </p:spPr>
        <p:txBody>
          <a:bodyPr/>
          <a:lstStyle/>
          <a:p>
            <a:r>
              <a:rPr lang="en-GB" dirty="0" smtClean="0"/>
              <a:t>Imputation overview</a:t>
            </a:r>
            <a:endParaRPr lang="en-GB" dirty="0"/>
          </a:p>
        </p:txBody>
      </p:sp>
      <p:sp>
        <p:nvSpPr>
          <p:cNvPr id="3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4</a:t>
            </a:fld>
            <a:endParaRPr lang="en-GB"/>
          </a:p>
        </p:txBody>
      </p:sp>
      <p:grpSp>
        <p:nvGrpSpPr>
          <p:cNvPr id="8" name="Canvas 1"/>
          <p:cNvGrpSpPr/>
          <p:nvPr/>
        </p:nvGrpSpPr>
        <p:grpSpPr>
          <a:xfrm>
            <a:off x="821642" y="1655083"/>
            <a:ext cx="7349731" cy="3763089"/>
            <a:chOff x="0" y="0"/>
            <a:chExt cx="5486400" cy="244592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5486400" cy="2445385"/>
            </a:xfrm>
            <a:prstGeom prst="rect">
              <a:avLst/>
            </a:prstGeom>
          </p:spPr>
        </p:sp>
        <p:pic>
          <p:nvPicPr>
            <p:cNvPr id="10" name="Content Placeholder 3"/>
            <p:cNvPicPr>
              <a:picLocks noGrp="1" noChangeAspect="1"/>
            </p:cNvPicPr>
            <p:nvPr/>
          </p:nvPicPr>
          <p:blipFill rotWithShape="1">
            <a:blip r:embed="rId2"/>
            <a:srcRect l="41051" t="29270" r="41051" b="46865"/>
            <a:stretch/>
          </p:blipFill>
          <p:spPr>
            <a:xfrm>
              <a:off x="1819044" y="434884"/>
              <a:ext cx="1296144" cy="1080120"/>
            </a:xfrm>
            <a:prstGeom prst="rect">
              <a:avLst/>
            </a:prstGeom>
          </p:spPr>
        </p:pic>
        <p:pic>
          <p:nvPicPr>
            <p:cNvPr id="11" name="Content Placeholder 5"/>
            <p:cNvPicPr>
              <a:picLocks noGrp="1" noChangeAspect="1"/>
            </p:cNvPicPr>
            <p:nvPr/>
          </p:nvPicPr>
          <p:blipFill rotWithShape="1">
            <a:blip r:embed="rId3"/>
            <a:srcRect l="23151" t="61087" r="60920" b="15050"/>
            <a:stretch/>
          </p:blipFill>
          <p:spPr>
            <a:xfrm>
              <a:off x="179007" y="1365906"/>
              <a:ext cx="1153500" cy="1080021"/>
            </a:xfrm>
            <a:prstGeom prst="rect">
              <a:avLst/>
            </a:prstGeom>
          </p:spPr>
        </p:pic>
        <p:pic>
          <p:nvPicPr>
            <p:cNvPr id="12" name="Content Placeholder 5"/>
            <p:cNvPicPr>
              <a:picLocks noGrp="1" noChangeAspect="1"/>
            </p:cNvPicPr>
            <p:nvPr/>
          </p:nvPicPr>
          <p:blipFill rotWithShape="1">
            <a:blip r:embed="rId3"/>
            <a:srcRect l="41974" t="61310" r="41979" b="35464"/>
            <a:stretch/>
          </p:blipFill>
          <p:spPr>
            <a:xfrm>
              <a:off x="3783580" y="652766"/>
              <a:ext cx="1162050" cy="146011"/>
            </a:xfrm>
            <a:prstGeom prst="rect">
              <a:avLst/>
            </a:prstGeom>
          </p:spPr>
        </p:pic>
        <p:pic>
          <p:nvPicPr>
            <p:cNvPr id="13" name="Content Placeholder 5"/>
            <p:cNvPicPr/>
            <p:nvPr/>
          </p:nvPicPr>
          <p:blipFill rotWithShape="1">
            <a:blip r:embed="rId3"/>
            <a:srcRect l="23919" t="64177" r="60920" b="33729"/>
            <a:stretch/>
          </p:blipFill>
          <p:spPr>
            <a:xfrm>
              <a:off x="493664" y="495929"/>
              <a:ext cx="1097548" cy="94755"/>
            </a:xfrm>
            <a:prstGeom prst="rect">
              <a:avLst/>
            </a:prstGeom>
          </p:spPr>
        </p:pic>
        <p:cxnSp>
          <p:nvCxnSpPr>
            <p:cNvPr id="14" name="Curved Connector 13"/>
            <p:cNvCxnSpPr/>
            <p:nvPr/>
          </p:nvCxnSpPr>
          <p:spPr>
            <a:xfrm rot="5400000" flipH="1" flipV="1">
              <a:off x="530128" y="779225"/>
              <a:ext cx="785374" cy="544152"/>
            </a:xfrm>
            <a:prstGeom prst="curvedConnector3">
              <a:avLst>
                <a:gd name="adj1" fmla="val 5285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1591212" y="507103"/>
              <a:ext cx="293686" cy="505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1604407" y="590628"/>
              <a:ext cx="280491" cy="2530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1610017" y="608127"/>
              <a:ext cx="254587" cy="4155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1610017" y="590573"/>
              <a:ext cx="260197" cy="6069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1615627" y="608070"/>
              <a:ext cx="243367" cy="6848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4344931" y="832247"/>
              <a:ext cx="5648" cy="2134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Content Placeholder 5"/>
            <p:cNvPicPr>
              <a:picLocks noGrp="1" noChangeAspect="1"/>
            </p:cNvPicPr>
            <p:nvPr/>
          </p:nvPicPr>
          <p:blipFill rotWithShape="1">
            <a:blip r:embed="rId3"/>
            <a:srcRect l="60938" t="73344" r="23152" b="24915"/>
            <a:stretch/>
          </p:blipFill>
          <p:spPr>
            <a:xfrm>
              <a:off x="3829315" y="1106992"/>
              <a:ext cx="1152128" cy="78799"/>
            </a:xfrm>
            <a:prstGeom prst="rect">
              <a:avLst/>
            </a:prstGeom>
          </p:spPr>
        </p:pic>
        <p:pic>
          <p:nvPicPr>
            <p:cNvPr id="22" name="Content Placeholder 5"/>
            <p:cNvPicPr>
              <a:picLocks noGrp="1" noChangeAspect="1"/>
            </p:cNvPicPr>
            <p:nvPr/>
          </p:nvPicPr>
          <p:blipFill rotWithShape="1">
            <a:blip r:embed="rId3"/>
            <a:srcRect l="60938" t="61090" r="23152" b="15045"/>
            <a:stretch/>
          </p:blipFill>
          <p:spPr>
            <a:xfrm>
              <a:off x="3840533" y="1304064"/>
              <a:ext cx="1152128" cy="1080120"/>
            </a:xfrm>
            <a:prstGeom prst="rect">
              <a:avLst/>
            </a:prstGeom>
          </p:spPr>
        </p:pic>
        <p:cxnSp>
          <p:nvCxnSpPr>
            <p:cNvPr id="23" name="Straight Arrow Connector 22"/>
            <p:cNvCxnSpPr/>
            <p:nvPr/>
          </p:nvCxnSpPr>
          <p:spPr>
            <a:xfrm flipH="1">
              <a:off x="4137368" y="1230658"/>
              <a:ext cx="129026" cy="1851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4406639" y="1230426"/>
              <a:ext cx="5610" cy="1965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4608593" y="1230426"/>
              <a:ext cx="151465" cy="1850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3068569" y="720323"/>
              <a:ext cx="684398" cy="56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999782" y="5426438"/>
            <a:ext cx="2484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1) Partially genotyped sample with missing genotypes</a:t>
            </a:r>
            <a:endParaRPr lang="en-GB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3265828" y="1754551"/>
            <a:ext cx="248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3) Reference panel with dense genotyping</a:t>
            </a:r>
            <a:endParaRPr lang="en-GB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773843" y="1846649"/>
            <a:ext cx="248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2) Haplotypes compared to reference panel</a:t>
            </a:r>
            <a:endParaRPr lang="en-GB" sz="1600" dirty="0"/>
          </a:p>
        </p:txBody>
      </p:sp>
      <p:sp>
        <p:nvSpPr>
          <p:cNvPr id="30" name="TextBox 29"/>
          <p:cNvSpPr txBox="1"/>
          <p:nvPr/>
        </p:nvSpPr>
        <p:spPr>
          <a:xfrm>
            <a:off x="5874127" y="1825790"/>
            <a:ext cx="248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4) Underlying true haplotypes identified</a:t>
            </a:r>
            <a:endParaRPr lang="en-GB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913752" y="5307754"/>
            <a:ext cx="248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4) Missing genotypes filled in</a:t>
            </a:r>
            <a:endParaRPr lang="en-GB" sz="1600" dirty="0"/>
          </a:p>
        </p:txBody>
      </p:sp>
      <p:sp>
        <p:nvSpPr>
          <p:cNvPr id="33" name="TextBox 32"/>
          <p:cNvSpPr txBox="1"/>
          <p:nvPr/>
        </p:nvSpPr>
        <p:spPr>
          <a:xfrm>
            <a:off x="6084169" y="6016717"/>
            <a:ext cx="2975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rgbClr val="404040"/>
                </a:solidFill>
              </a:rPr>
              <a:t>adapted from (</a:t>
            </a:r>
            <a:r>
              <a:rPr lang="en-GB" sz="1200" dirty="0" err="1" smtClean="0">
                <a:solidFill>
                  <a:srgbClr val="404040"/>
                </a:solidFill>
              </a:rPr>
              <a:t>Marchini</a:t>
            </a:r>
            <a:r>
              <a:rPr lang="en-GB" sz="1200" dirty="0" smtClean="0">
                <a:solidFill>
                  <a:srgbClr val="404040"/>
                </a:solidFill>
              </a:rPr>
              <a:t> and Howie, 2010)</a:t>
            </a:r>
            <a:endParaRPr lang="en-GB" sz="12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58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References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457200" indent="-457200">
              <a:buFont typeface="+mj-lt"/>
              <a:buAutoNum type="arabicPeriod" startAt="6"/>
            </a:pPr>
            <a:r>
              <a:rPr lang="en-US" dirty="0" smtClean="0"/>
              <a:t>International </a:t>
            </a:r>
            <a:r>
              <a:rPr lang="en-US" dirty="0" err="1" smtClean="0"/>
              <a:t>HapMap</a:t>
            </a:r>
            <a:r>
              <a:rPr lang="en-US" dirty="0" smtClean="0"/>
              <a:t>, C. (2005). A haplotype map of the human genome. Nature</a:t>
            </a:r>
            <a:r>
              <a:rPr lang="en-US" i="1" dirty="0" smtClean="0"/>
              <a:t> 437</a:t>
            </a:r>
            <a:r>
              <a:rPr lang="en-US" dirty="0" smtClean="0"/>
              <a:t>, 1299-1320.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GB" dirty="0"/>
              <a:t>Clark, A.G. (1990) Inference of haplotypes from PCR-amplified samples of diploid populations. </a:t>
            </a:r>
            <a:r>
              <a:rPr lang="en-GB" i="1" dirty="0" err="1"/>
              <a:t>Mol</a:t>
            </a:r>
            <a:r>
              <a:rPr lang="en-GB" i="1" dirty="0"/>
              <a:t> </a:t>
            </a:r>
            <a:r>
              <a:rPr lang="en-GB" i="1" dirty="0" err="1"/>
              <a:t>Biol</a:t>
            </a:r>
            <a:r>
              <a:rPr lang="en-GB" i="1" dirty="0"/>
              <a:t> </a:t>
            </a:r>
            <a:r>
              <a:rPr lang="en-GB" i="1" dirty="0" err="1"/>
              <a:t>Evol</a:t>
            </a:r>
            <a:r>
              <a:rPr lang="en-GB" dirty="0"/>
              <a:t>, </a:t>
            </a:r>
            <a:r>
              <a:rPr lang="en-GB" b="1" dirty="0"/>
              <a:t>7</a:t>
            </a:r>
            <a:r>
              <a:rPr lang="en-GB" dirty="0"/>
              <a:t>, 111-122</a:t>
            </a:r>
            <a:r>
              <a:rPr lang="en-GB" dirty="0" smtClean="0"/>
              <a:t>.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GB" dirty="0" err="1"/>
              <a:t>Excoffier</a:t>
            </a:r>
            <a:r>
              <a:rPr lang="en-GB" dirty="0"/>
              <a:t>, L. and </a:t>
            </a:r>
            <a:r>
              <a:rPr lang="en-GB" dirty="0" err="1"/>
              <a:t>Slatkin</a:t>
            </a:r>
            <a:r>
              <a:rPr lang="en-GB" dirty="0"/>
              <a:t>, M. (1995) Maximum-likelihood estimation of molecular haplotype frequencies in a diploid population. </a:t>
            </a:r>
            <a:r>
              <a:rPr lang="en-GB" i="1" dirty="0" err="1"/>
              <a:t>Mol</a:t>
            </a:r>
            <a:r>
              <a:rPr lang="en-GB" i="1" dirty="0"/>
              <a:t> </a:t>
            </a:r>
            <a:r>
              <a:rPr lang="en-GB" i="1" dirty="0" err="1"/>
              <a:t>Biol</a:t>
            </a:r>
            <a:r>
              <a:rPr lang="en-GB" i="1" dirty="0"/>
              <a:t> </a:t>
            </a:r>
            <a:r>
              <a:rPr lang="en-GB" i="1" dirty="0" err="1"/>
              <a:t>Evol</a:t>
            </a:r>
            <a:r>
              <a:rPr lang="en-GB" dirty="0"/>
              <a:t>, </a:t>
            </a:r>
            <a:r>
              <a:rPr lang="en-GB" b="1" dirty="0"/>
              <a:t>12</a:t>
            </a:r>
            <a:r>
              <a:rPr lang="en-GB" dirty="0"/>
              <a:t>, 921-927.</a:t>
            </a:r>
            <a:endParaRPr lang="en-US" dirty="0" smtClean="0"/>
          </a:p>
          <a:p>
            <a:pPr marL="457200" indent="-457200">
              <a:buFont typeface="+mj-lt"/>
              <a:buAutoNum type="arabicPeriod" startAt="6"/>
            </a:pPr>
            <a:r>
              <a:rPr lang="en-GB" dirty="0" smtClean="0"/>
              <a:t>Huang</a:t>
            </a:r>
            <a:r>
              <a:rPr lang="en-GB" dirty="0"/>
              <a:t>, J., Howie, B., McCarthy, S., </a:t>
            </a:r>
            <a:r>
              <a:rPr lang="en-GB" dirty="0" err="1"/>
              <a:t>Memari</a:t>
            </a:r>
            <a:r>
              <a:rPr lang="en-GB" dirty="0"/>
              <a:t>, Y., Walter, K., Min, J.L., </a:t>
            </a:r>
            <a:r>
              <a:rPr lang="en-GB" dirty="0" err="1"/>
              <a:t>Danecek</a:t>
            </a:r>
            <a:r>
              <a:rPr lang="en-GB" dirty="0"/>
              <a:t>, P., </a:t>
            </a:r>
            <a:r>
              <a:rPr lang="en-GB" dirty="0" err="1"/>
              <a:t>Malerba</a:t>
            </a:r>
            <a:r>
              <a:rPr lang="en-GB" dirty="0"/>
              <a:t>, G., </a:t>
            </a:r>
            <a:r>
              <a:rPr lang="en-GB" dirty="0" err="1"/>
              <a:t>Trabetti</a:t>
            </a:r>
            <a:r>
              <a:rPr lang="en-GB" dirty="0"/>
              <a:t>, E., Zheng, H.F.</a:t>
            </a:r>
            <a:r>
              <a:rPr lang="en-GB" i="1" dirty="0"/>
              <a:t> et al.</a:t>
            </a:r>
            <a:r>
              <a:rPr lang="en-GB" dirty="0"/>
              <a:t> (2015) Improved imputation of low-frequency and rare variants using the UK10K haplotype reference panel. </a:t>
            </a:r>
            <a:r>
              <a:rPr lang="en-GB" i="1" dirty="0"/>
              <a:t>Nature communications</a:t>
            </a:r>
            <a:r>
              <a:rPr lang="en-GB" dirty="0"/>
              <a:t>, </a:t>
            </a:r>
            <a:r>
              <a:rPr lang="en-GB" b="1" dirty="0"/>
              <a:t>6</a:t>
            </a:r>
            <a:r>
              <a:rPr lang="en-GB" dirty="0"/>
              <a:t>, 8111.</a:t>
            </a:r>
            <a:endParaRPr lang="en-US" dirty="0"/>
          </a:p>
          <a:p>
            <a:pPr marL="457200" indent="-457200">
              <a:buFont typeface="+mj-lt"/>
              <a:buAutoNum type="arabicPeriod" startAt="6"/>
            </a:pPr>
            <a:r>
              <a:rPr lang="en-US" dirty="0" smtClean="0"/>
              <a:t>Howie, B., </a:t>
            </a:r>
            <a:r>
              <a:rPr lang="en-US" dirty="0" err="1" smtClean="0"/>
              <a:t>Marchini</a:t>
            </a:r>
            <a:r>
              <a:rPr lang="en-US" dirty="0" smtClean="0"/>
              <a:t>, J., and Stephens, M. (2011). Genotype imputation with thousands of genomes. G3</a:t>
            </a:r>
            <a:r>
              <a:rPr lang="en-US" i="1" dirty="0" smtClean="0"/>
              <a:t> 1</a:t>
            </a:r>
            <a:r>
              <a:rPr lang="en-US" dirty="0" smtClean="0"/>
              <a:t>, 457-470.</a:t>
            </a:r>
            <a:endParaRPr lang="en-US" i="1" dirty="0" smtClean="0"/>
          </a:p>
          <a:p>
            <a:pPr marL="457200" indent="-457200">
              <a:buFont typeface="+mj-lt"/>
              <a:buAutoNum type="arabicPeriod" startAt="6"/>
            </a:pPr>
            <a:r>
              <a:rPr lang="en-US" dirty="0" smtClean="0"/>
              <a:t>International </a:t>
            </a:r>
            <a:r>
              <a:rPr lang="en-US" dirty="0" err="1"/>
              <a:t>HapMap</a:t>
            </a:r>
            <a:r>
              <a:rPr lang="en-US" dirty="0"/>
              <a:t>, C., </a:t>
            </a:r>
            <a:r>
              <a:rPr lang="en-US" dirty="0" err="1"/>
              <a:t>Altshuler</a:t>
            </a:r>
            <a:r>
              <a:rPr lang="en-US" dirty="0"/>
              <a:t>, D.M., Gibbs, R.A., </a:t>
            </a:r>
            <a:r>
              <a:rPr lang="en-US" dirty="0" err="1"/>
              <a:t>Peltonen</a:t>
            </a:r>
            <a:r>
              <a:rPr lang="en-US" dirty="0"/>
              <a:t>, L., </a:t>
            </a:r>
            <a:r>
              <a:rPr lang="en-US" dirty="0" err="1"/>
              <a:t>Altshuler</a:t>
            </a:r>
            <a:r>
              <a:rPr lang="en-US" dirty="0"/>
              <a:t>, D.M., Gibbs, R.A., </a:t>
            </a:r>
            <a:r>
              <a:rPr lang="en-US" dirty="0" err="1"/>
              <a:t>Peltonen</a:t>
            </a:r>
            <a:r>
              <a:rPr lang="en-US" dirty="0"/>
              <a:t>, L., </a:t>
            </a:r>
            <a:r>
              <a:rPr lang="en-US" dirty="0" err="1"/>
              <a:t>Dermitzakis</a:t>
            </a:r>
            <a:r>
              <a:rPr lang="en-US" dirty="0"/>
              <a:t>, E., </a:t>
            </a:r>
            <a:r>
              <a:rPr lang="en-US" dirty="0" err="1"/>
              <a:t>Schaffner</a:t>
            </a:r>
            <a:r>
              <a:rPr lang="en-US" dirty="0"/>
              <a:t>, S.F., Yu, F.</a:t>
            </a:r>
            <a:r>
              <a:rPr lang="en-US" i="1" dirty="0"/>
              <a:t>, et al.</a:t>
            </a:r>
            <a:r>
              <a:rPr lang="en-US" dirty="0"/>
              <a:t> (2010). Integrating common and rare genetic variation in diverse human populations. Nature</a:t>
            </a:r>
            <a:r>
              <a:rPr lang="en-US" i="1" dirty="0"/>
              <a:t> 467</a:t>
            </a:r>
            <a:r>
              <a:rPr lang="en-US" dirty="0"/>
              <a:t>, 52-58</a:t>
            </a:r>
            <a:r>
              <a:rPr lang="en-US" dirty="0" smtClean="0"/>
              <a:t>.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US" dirty="0" smtClean="0"/>
              <a:t>McCarthy, M.I., </a:t>
            </a:r>
            <a:r>
              <a:rPr lang="en-US" dirty="0" err="1" smtClean="0"/>
              <a:t>Abecasis</a:t>
            </a:r>
            <a:r>
              <a:rPr lang="en-US" dirty="0" smtClean="0"/>
              <a:t>, G.R., </a:t>
            </a:r>
            <a:r>
              <a:rPr lang="en-US" dirty="0" err="1" smtClean="0"/>
              <a:t>Cardon</a:t>
            </a:r>
            <a:r>
              <a:rPr lang="en-US" dirty="0" smtClean="0"/>
              <a:t>, L.R., Goldstein, D.B., Little, J., Ioannidis, J.P., and Hirschhorn, J.N. (2008). Genome-wide association studies for complex traits: consensus, uncertainty and challenges. Nature reviews Genetics</a:t>
            </a:r>
            <a:r>
              <a:rPr lang="en-US" i="1" dirty="0" smtClean="0"/>
              <a:t> 9</a:t>
            </a:r>
            <a:r>
              <a:rPr lang="en-US" dirty="0" smtClean="0"/>
              <a:t>, 356-369.</a:t>
            </a:r>
          </a:p>
          <a:p>
            <a:pPr marL="457200" indent="-457200">
              <a:buFont typeface="+mj-lt"/>
              <a:buAutoNum type="arabicPeriod" startAt="6"/>
            </a:pPr>
            <a:r>
              <a:rPr lang="en-US" dirty="0" err="1" smtClean="0"/>
              <a:t>Delaneau</a:t>
            </a:r>
            <a:r>
              <a:rPr lang="en-US" dirty="0" smtClean="0"/>
              <a:t>, O., </a:t>
            </a:r>
            <a:r>
              <a:rPr lang="en-US" dirty="0" err="1" smtClean="0"/>
              <a:t>Marchini</a:t>
            </a:r>
            <a:r>
              <a:rPr lang="en-US" dirty="0" smtClean="0"/>
              <a:t>, J., Genomes Project, C., and Genomes Project, C. (2014). Integrating sequence and array data to create an improved 1000 Genomes Project haplotype reference panel. Nature communications</a:t>
            </a:r>
            <a:r>
              <a:rPr lang="en-US" i="1" dirty="0" smtClean="0"/>
              <a:t> 5</a:t>
            </a:r>
            <a:r>
              <a:rPr lang="en-US" dirty="0" smtClean="0"/>
              <a:t>, 3934.</a:t>
            </a:r>
            <a:endParaRPr lang="en-US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40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References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386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impute?</a:t>
            </a:r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noFill/>
        </p:spPr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 smtClean="0"/>
              <a:t>The discovery of novel genetic associations is limited partly by availability of genetic marker data which in turn is limited by cost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5</a:t>
            </a:fld>
            <a:endParaRPr lang="en-GB"/>
          </a:p>
        </p:txBody>
      </p:sp>
      <p:pic>
        <p:nvPicPr>
          <p:cNvPr id="9" name="Picture 8"/>
          <p:cNvPicPr/>
          <p:nvPr/>
        </p:nvPicPr>
        <p:blipFill rotWithShape="1">
          <a:blip r:embed="rId3"/>
          <a:srcRect l="21220" t="11236" r="22289" b="21101"/>
          <a:stretch/>
        </p:blipFill>
        <p:spPr>
          <a:xfrm>
            <a:off x="1295642" y="116866"/>
            <a:ext cx="6552728" cy="4517947"/>
          </a:xfrm>
          <a:prstGeom prst="rect">
            <a:avLst/>
          </a:prstGeom>
        </p:spPr>
      </p:pic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5364088" y="4634813"/>
            <a:ext cx="38647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404040"/>
                </a:solidFill>
              </a:rPr>
              <a:t>downloaded from http://www.genome.gov/gwastudies/</a:t>
            </a:r>
          </a:p>
        </p:txBody>
      </p:sp>
    </p:spTree>
    <p:extLst>
      <p:ext uri="{BB962C8B-B14F-4D97-AF65-F5344CB8AC3E}">
        <p14:creationId xmlns:p14="http://schemas.microsoft.com/office/powerpoint/2010/main" val="199666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>
          <a:xfrm>
            <a:off x="822959" y="4930319"/>
            <a:ext cx="7589520" cy="508577"/>
          </a:xfrm>
        </p:spPr>
        <p:txBody>
          <a:bodyPr/>
          <a:lstStyle/>
          <a:p>
            <a:r>
              <a:rPr lang="en-GB" dirty="0" smtClean="0"/>
              <a:t>Sequencing costs</a:t>
            </a:r>
            <a:endParaRPr lang="en-GB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half" idx="2"/>
          </p:nvPr>
        </p:nvSpPr>
        <p:spPr>
          <a:xfrm>
            <a:off x="822959" y="5201159"/>
            <a:ext cx="7589520" cy="1128168"/>
          </a:xfrm>
        </p:spPr>
        <p:txBody>
          <a:bodyPr>
            <a:normAutofit fontScale="77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900" dirty="0"/>
              <a:t>The cost per sequenced genome has fallen rapidly in the fifteen </a:t>
            </a:r>
            <a:r>
              <a:rPr lang="en-GB" sz="1900" dirty="0" smtClean="0"/>
              <a:t>years since </a:t>
            </a:r>
            <a:r>
              <a:rPr lang="en-GB" sz="1900" dirty="0"/>
              <a:t>the publication of the human genome sequence due to improvements in sequencing 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900" dirty="0" smtClean="0"/>
              <a:t>However </a:t>
            </a:r>
            <a:r>
              <a:rPr lang="en-GB" sz="1900" dirty="0"/>
              <a:t>it is still too expensive to sequence large number of subjects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900" dirty="0"/>
              <a:t>Imputation helps to “fill in” sites that haven’t been genotyped.</a:t>
            </a:r>
          </a:p>
          <a:p>
            <a:endParaRPr lang="en-GB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6</a:t>
            </a:fld>
            <a:endParaRPr lang="en-GB"/>
          </a:p>
        </p:txBody>
      </p:sp>
      <p:sp>
        <p:nvSpPr>
          <p:cNvPr id="32" name="Picture Placeholder 31"/>
          <p:cNvSpPr>
            <a:spLocks noGrp="1"/>
          </p:cNvSpPr>
          <p:nvPr>
            <p:ph type="pic" idx="1"/>
          </p:nvPr>
        </p:nvSpPr>
        <p:spPr>
          <a:solidFill>
            <a:schemeClr val="bg1"/>
          </a:solidFill>
        </p:spPr>
      </p:sp>
      <p:sp>
        <p:nvSpPr>
          <p:cNvPr id="3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Introduction</a:t>
            </a:r>
            <a:endParaRPr lang="en-GB" dirty="0"/>
          </a:p>
        </p:txBody>
      </p:sp>
      <p:pic>
        <p:nvPicPr>
          <p:cNvPr id="38" name="Picture 37" descr="http://www.genome.gov/images/content/cost_genome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" b="5964"/>
          <a:stretch/>
        </p:blipFill>
        <p:spPr bwMode="auto">
          <a:xfrm>
            <a:off x="1061030" y="47146"/>
            <a:ext cx="7021951" cy="4751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33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Motivation: Three advantages of imputation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GB" dirty="0" smtClean="0"/>
              <a:t>Boots power</a:t>
            </a:r>
          </a:p>
          <a:p>
            <a:pPr marL="514350" indent="-514350">
              <a:buFont typeface="+mj-lt"/>
              <a:buAutoNum type="alphaUcPeriod"/>
            </a:pPr>
            <a:r>
              <a:rPr lang="en-GB" dirty="0" smtClean="0"/>
              <a:t>Fine-map association</a:t>
            </a:r>
          </a:p>
          <a:p>
            <a:pPr marL="514350" indent="-514350">
              <a:buFont typeface="+mj-lt"/>
              <a:buAutoNum type="alphaUcPeriod"/>
            </a:pPr>
            <a:r>
              <a:rPr lang="en-GB" dirty="0" smtClean="0"/>
              <a:t>Meta-analysis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7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720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A. Boost power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A conventional sense of an increase in power but by a different route.</a:t>
            </a:r>
          </a:p>
          <a:p>
            <a:pPr lvl="1"/>
            <a:r>
              <a:rPr lang="en-GB" smtClean="0"/>
              <a:t>“</a:t>
            </a:r>
            <a:r>
              <a:rPr lang="en-GB" dirty="0" smtClean="0"/>
              <a:t>The probability of detecting a variant assumed to be causal” – </a:t>
            </a:r>
            <a:r>
              <a:rPr lang="en-GB" sz="1600" dirty="0" err="1" smtClean="0"/>
              <a:t>Marchini</a:t>
            </a:r>
            <a:r>
              <a:rPr lang="en-GB" sz="1600" dirty="0" smtClean="0"/>
              <a:t> J, Howie B (2010)</a:t>
            </a:r>
          </a:p>
          <a:p>
            <a:pPr marL="457200" lvl="1" indent="0">
              <a:buNone/>
            </a:pPr>
            <a:endParaRPr lang="en-GB" sz="16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8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428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Boost power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G</a:t>
            </a:r>
            <a:r>
              <a:rPr lang="en-US" sz="1600" dirty="0" smtClean="0"/>
              <a:t>enotype </a:t>
            </a:r>
            <a:r>
              <a:rPr lang="en-US" sz="1600" dirty="0"/>
              <a:t>imputation can be used to boost the power of each chip and </a:t>
            </a:r>
            <a:r>
              <a:rPr lang="en-US" sz="1600" dirty="0" smtClean="0"/>
              <a:t>it also decreases differences in power </a:t>
            </a:r>
            <a:r>
              <a:rPr lang="en-US" sz="1600" dirty="0"/>
              <a:t>between the chips.</a:t>
            </a:r>
            <a:endParaRPr lang="en-GB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F1E08-0724-4660-9A2F-A55DAF849442}" type="slidenum">
              <a:rPr lang="en-GB" smtClean="0"/>
              <a:t>9</a:t>
            </a:fld>
            <a:endParaRPr lang="en-GB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3225" t="15340" r="22438" b="39302"/>
          <a:stretch/>
        </p:blipFill>
        <p:spPr>
          <a:xfrm>
            <a:off x="539552" y="188640"/>
            <a:ext cx="8004893" cy="4176465"/>
          </a:xfrm>
          <a:prstGeom prst="rect">
            <a:avLst/>
          </a:prstGeom>
        </p:spPr>
      </p:pic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7624" y="6356350"/>
            <a:ext cx="6336704" cy="365125"/>
          </a:xfrm>
        </p:spPr>
        <p:txBody>
          <a:bodyPr/>
          <a:lstStyle/>
          <a:p>
            <a:r>
              <a:rPr lang="en-GB" dirty="0"/>
              <a:t>SSCM Short Course in Genetic Epidemiology Imputation</a:t>
            </a:r>
            <a:r>
              <a:rPr lang="en-GB" dirty="0" smtClean="0"/>
              <a:t>: Three advantages of imputation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7524328" y="4653135"/>
            <a:ext cx="17045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>
                <a:solidFill>
                  <a:srgbClr val="404040"/>
                </a:solidFill>
              </a:rPr>
              <a:t>(Spencer et al., 2009)</a:t>
            </a:r>
            <a:endParaRPr lang="en-GB" sz="1200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1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1390</TotalTime>
  <Words>3205</Words>
  <Application>Microsoft Office PowerPoint</Application>
  <PresentationFormat>On-screen Show (4:3)</PresentationFormat>
  <Paragraphs>381</Paragraphs>
  <Slides>40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Calibri Light</vt:lpstr>
      <vt:lpstr>Cambria</vt:lpstr>
      <vt:lpstr>Times New Roman</vt:lpstr>
      <vt:lpstr>Retrospect</vt:lpstr>
      <vt:lpstr>SSCM Short Course in Genetic Epidemiology 18 – 22 April 2016</vt:lpstr>
      <vt:lpstr>Contents</vt:lpstr>
      <vt:lpstr>What is Imputation</vt:lpstr>
      <vt:lpstr>Imputation overview</vt:lpstr>
      <vt:lpstr>Why impute?</vt:lpstr>
      <vt:lpstr>Sequencing costs</vt:lpstr>
      <vt:lpstr>Motivation: Three advantages of imputation</vt:lpstr>
      <vt:lpstr>A. Boost power</vt:lpstr>
      <vt:lpstr>Boost power</vt:lpstr>
      <vt:lpstr>B. Fine-map association</vt:lpstr>
      <vt:lpstr>Fine-map association</vt:lpstr>
      <vt:lpstr>Fine-map association</vt:lpstr>
      <vt:lpstr>C. Meta-analysis</vt:lpstr>
      <vt:lpstr>Genetic effect sizes in common diseases</vt:lpstr>
      <vt:lpstr>Meta-analysis</vt:lpstr>
      <vt:lpstr>Phasing</vt:lpstr>
      <vt:lpstr>Phasing</vt:lpstr>
      <vt:lpstr>PowerPoint Presentation</vt:lpstr>
      <vt:lpstr>PowerPoint Presentation</vt:lpstr>
      <vt:lpstr>Worked example</vt:lpstr>
      <vt:lpstr>PowerPoint Presentation</vt:lpstr>
      <vt:lpstr>Newer methods of phasing</vt:lpstr>
      <vt:lpstr>Reference panels</vt:lpstr>
      <vt:lpstr>Reference panels</vt:lpstr>
      <vt:lpstr>Reference panels</vt:lpstr>
      <vt:lpstr>Reference Panels: Factors that affect imputation accuracy</vt:lpstr>
      <vt:lpstr>Reference panel size</vt:lpstr>
      <vt:lpstr>Reference panel size</vt:lpstr>
      <vt:lpstr>Reference Panels: Factors that affect imputation accuracy</vt:lpstr>
      <vt:lpstr>Reference panel composition</vt:lpstr>
      <vt:lpstr>Future directions</vt:lpstr>
      <vt:lpstr>Improved imputation of less well studied variants </vt:lpstr>
      <vt:lpstr>Future directions</vt:lpstr>
      <vt:lpstr>Improved phasing and imputation algorithms</vt:lpstr>
      <vt:lpstr>Association analysis with imputed data</vt:lpstr>
      <vt:lpstr>Association analysis with imputed data</vt:lpstr>
      <vt:lpstr>Association analysis with imputed data</vt:lpstr>
      <vt:lpstr>Association analysis with imputed data</vt:lpstr>
      <vt:lpstr>References</vt:lpstr>
      <vt:lpstr>References</vt:lpstr>
    </vt:vector>
  </TitlesOfParts>
  <Company>University of Bristol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 McMahon</dc:creator>
  <cp:lastModifiedBy>G McMahon</cp:lastModifiedBy>
  <cp:revision>117</cp:revision>
  <dcterms:created xsi:type="dcterms:W3CDTF">2015-01-21T10:09:37Z</dcterms:created>
  <dcterms:modified xsi:type="dcterms:W3CDTF">2016-03-21T10:57:06Z</dcterms:modified>
</cp:coreProperties>
</file>

<file path=docProps/thumbnail.jpeg>
</file>